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8"/>
  </p:notesMasterIdLst>
  <p:sldIdLst>
    <p:sldId id="257" r:id="rId2"/>
    <p:sldId id="258" r:id="rId3"/>
    <p:sldId id="355" r:id="rId4"/>
    <p:sldId id="356" r:id="rId5"/>
    <p:sldId id="259" r:id="rId6"/>
    <p:sldId id="260" r:id="rId7"/>
    <p:sldId id="261" r:id="rId8"/>
    <p:sldId id="262" r:id="rId9"/>
    <p:sldId id="358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7" r:id="rId43"/>
    <p:sldId id="308" r:id="rId44"/>
    <p:sldId id="309" r:id="rId45"/>
    <p:sldId id="361" r:id="rId46"/>
    <p:sldId id="362" r:id="rId47"/>
    <p:sldId id="310" r:id="rId48"/>
    <p:sldId id="311" r:id="rId49"/>
    <p:sldId id="363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3" r:id="rId60"/>
    <p:sldId id="324" r:id="rId61"/>
    <p:sldId id="327" r:id="rId62"/>
    <p:sldId id="328" r:id="rId63"/>
    <p:sldId id="329" r:id="rId64"/>
    <p:sldId id="330" r:id="rId65"/>
    <p:sldId id="333" r:id="rId66"/>
    <p:sldId id="35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7262139107611549"/>
          <c:y val="5.061647386874725E-2"/>
          <c:w val="0.63237065919644664"/>
          <c:h val="0.7208003272498159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women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2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depression</c:v>
                </c:pt>
                <c:pt idx="1">
                  <c:v>anxiety</c:v>
                </c:pt>
                <c:pt idx="2">
                  <c:v>infertility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88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124704704"/>
        <c:axId val="-1124709600"/>
        <c:axId val="0"/>
      </c:bar3DChart>
      <c:catAx>
        <c:axId val="-1124704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124709600"/>
        <c:crosses val="autoZero"/>
        <c:auto val="1"/>
        <c:lblAlgn val="ctr"/>
        <c:lblOffset val="100"/>
        <c:noMultiLvlLbl val="0"/>
      </c:catAx>
      <c:valAx>
        <c:axId val="-1124709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12470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0.70192</cdr:x>
      <cdr:y>0.57138</cdr:y>
    </cdr:from>
    <cdr:to>
      <cdr:x>0.77884</cdr:x>
      <cdr:y>0.6837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2600" y="1577004"/>
          <a:ext cx="609575" cy="31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88%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0.70192</cdr:x>
      <cdr:y>0.35051</cdr:y>
    </cdr:from>
    <cdr:to>
      <cdr:x>0.77884</cdr:x>
      <cdr:y>0.46283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62600" y="967404"/>
          <a:ext cx="609576" cy="31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87%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D069-1F99-4DEE-B60B-8E63667A6E6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A97CC-0717-49C2-A69A-0D444B67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p.org/afp/2013/0115/p107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9F18438-E2AE-40D3-834E-15CCB294E90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8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32D558C-C25D-4EB7-976E-9DC03CAEFE3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It has been reported that the risk of endometriosis is six times higher in first-degree relatives of women with severe endometriosis.</a:t>
            </a:r>
            <a:r>
              <a:rPr lang="en-IN" baseline="30000" dirty="0">
                <a:hlinkClick r:id="rId3"/>
              </a:rPr>
              <a:t>9</a:t>
            </a:r>
            <a:r>
              <a:rPr lang="en-IN" dirty="0"/>
              <a:t> However, a more recent case-control study showed that the familial impact on the incidence of endometriosis is not significant.</a:t>
            </a:r>
            <a:r>
              <a:rPr lang="en-IN" baseline="30000" dirty="0">
                <a:hlinkClick r:id="rId3"/>
              </a:rPr>
              <a:t>18</a:t>
            </a:r>
            <a:endParaRPr lang="en-IN" dirty="0"/>
          </a:p>
          <a:p>
            <a:r>
              <a:rPr lang="en-IN" dirty="0"/>
              <a:t>Early menarche and late menopause, which lead to increased exposure to menstruation, are commonly cited risk factors for endometriosis.</a:t>
            </a:r>
            <a:r>
              <a:rPr lang="en-IN" baseline="30000" dirty="0">
                <a:hlinkClick r:id="rId3"/>
              </a:rPr>
              <a:t>5</a:t>
            </a:r>
            <a:r>
              <a:rPr lang="en-IN" baseline="30000" dirty="0"/>
              <a:t>,</a:t>
            </a:r>
            <a:r>
              <a:rPr lang="en-IN" baseline="30000" dirty="0">
                <a:hlinkClick r:id="rId3"/>
              </a:rPr>
              <a:t>19</a:t>
            </a:r>
            <a:r>
              <a:rPr lang="en-IN" dirty="0"/>
              <a:t> However, epidemiologic studies are equivocal as to whether these are true risk factors or findings associated with the disease itself.</a:t>
            </a:r>
            <a:r>
              <a:rPr lang="en-IN" baseline="30000" dirty="0">
                <a:hlinkClick r:id="rId3"/>
              </a:rPr>
              <a:t>20</a:t>
            </a:r>
            <a:r>
              <a:rPr lang="en-IN" dirty="0"/>
              <a:t> Low body mass index</a:t>
            </a:r>
            <a:r>
              <a:rPr lang="en-IN" baseline="30000" dirty="0">
                <a:hlinkClick r:id="rId3"/>
              </a:rPr>
              <a:t>21</a:t>
            </a:r>
            <a:r>
              <a:rPr lang="en-IN" baseline="30000" dirty="0"/>
              <a:t>,</a:t>
            </a:r>
            <a:r>
              <a:rPr lang="en-IN" baseline="30000" dirty="0">
                <a:hlinkClick r:id="rId3"/>
              </a:rPr>
              <a:t>22</a:t>
            </a:r>
            <a:r>
              <a:rPr lang="en-IN" dirty="0"/>
              <a:t> and higher caffeine or alcohol consumption</a:t>
            </a:r>
          </a:p>
          <a:p>
            <a:r>
              <a:rPr lang="en-IN" dirty="0"/>
              <a:t>Oral contraceptives and regular exercise (i.e., more than four hours per week) may decrease the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C8DCD-24D1-492E-80FF-B7C2D9B4E6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8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41126-739C-49D0-9621-C007EAC798E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59758-BF2E-49FE-A607-41EAED9D958F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8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D579D4-5843-494D-A0C5-55BFBC837331}" type="slidenum">
              <a:rPr lang="en-US" altLang="en-US" sz="24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53</a:t>
            </a:fld>
            <a:endParaRPr lang="en-US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8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2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4510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33565"/>
            <a:ext cx="12192000" cy="533873"/>
            <a:chOff x="0" y="6333565"/>
            <a:chExt cx="12192000" cy="533873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425056"/>
              <a:ext cx="12192000" cy="442382"/>
            </a:xfrm>
            <a:prstGeom prst="rect">
              <a:avLst/>
            </a:prstGeom>
            <a:solidFill>
              <a:srgbClr val="D42CA8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333565"/>
              <a:ext cx="12192000" cy="1089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75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6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6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333565"/>
            <a:ext cx="12192000" cy="533873"/>
            <a:chOff x="0" y="6333565"/>
            <a:chExt cx="12192000" cy="533873"/>
          </a:xfrm>
        </p:grpSpPr>
        <p:sp>
          <p:nvSpPr>
            <p:cNvPr id="6" name="Rectangle 5"/>
            <p:cNvSpPr/>
            <p:nvPr/>
          </p:nvSpPr>
          <p:spPr>
            <a:xfrm flipV="1">
              <a:off x="0" y="6425056"/>
              <a:ext cx="12192000" cy="442382"/>
            </a:xfrm>
            <a:prstGeom prst="rect">
              <a:avLst/>
            </a:prstGeom>
            <a:solidFill>
              <a:srgbClr val="D42CA8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0" y="6333565"/>
              <a:ext cx="12192000" cy="1089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7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3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8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51819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6000"/>
                <a:shade val="99000"/>
                <a:satMod val="140000"/>
              </a:schemeClr>
            </a:gs>
            <a:gs pos="100000">
              <a:schemeClr val="bg1">
                <a:tint val="100000"/>
                <a:shade val="80000"/>
                <a:satMod val="13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47550" y="1653610"/>
            <a:ext cx="8797344" cy="3148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Endometriosis: prevalence &amp; challenges &amp; its Medical Management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96036"/>
            <a:ext cx="12192000" cy="174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428564"/>
            <a:ext cx="12192000" cy="174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61759"/>
            <a:ext cx="10972800" cy="1143000"/>
          </a:xfrm>
        </p:spPr>
        <p:txBody>
          <a:bodyPr/>
          <a:lstStyle/>
          <a:p>
            <a:r>
              <a:rPr lang="en-US" b="1" dirty="0">
                <a:latin typeface="Calibri Light (Headings)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TVS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Trans-rectal USG</a:t>
            </a:r>
          </a:p>
          <a:p>
            <a:r>
              <a:rPr lang="en-US" dirty="0" smtClean="0"/>
              <a:t> Laparoscopy-GOLD Standard </a:t>
            </a:r>
          </a:p>
          <a:p>
            <a:pPr lvl="1"/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extent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ibri Light (Headings)"/>
              </a:rPr>
              <a:t>Imaging-TVS-ENDOMETRIOMA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361082" y="1371601"/>
            <a:ext cx="4445358" cy="53340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low level internal echo 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i="1" dirty="0"/>
          </a:p>
          <a:p>
            <a:pPr marL="457200" indent="-457200">
              <a:spcBef>
                <a:spcPct val="0"/>
              </a:spcBef>
              <a:buFont typeface="Arial" charset="0"/>
              <a:buAutoNum type="arabicPeriod" startAt="2"/>
            </a:pPr>
            <a:endParaRPr lang="en-US" sz="2400" dirty="0"/>
          </a:p>
          <a:p>
            <a:pPr marL="0" indent="0">
              <a:spcBef>
                <a:spcPct val="0"/>
              </a:spcBef>
              <a:buNone/>
            </a:pPr>
            <a:endParaRPr lang="en-US" sz="24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/>
              <a:t>  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/>
          </a:p>
          <a:p>
            <a:pPr marL="0" indent="0">
              <a:spcBef>
                <a:spcPct val="0"/>
              </a:spcBef>
              <a:buNone/>
            </a:pPr>
            <a:endParaRPr lang="en-US" sz="2400" dirty="0"/>
          </a:p>
          <a:p>
            <a:pPr marL="0" indent="0">
              <a:spcBef>
                <a:spcPct val="0"/>
              </a:spcBef>
              <a:buNone/>
            </a:pPr>
            <a:endParaRPr lang="en-US" sz="3100" dirty="0"/>
          </a:p>
          <a:p>
            <a:pPr marL="0" indent="0">
              <a:spcBef>
                <a:spcPct val="0"/>
              </a:spcBef>
              <a:buNone/>
            </a:pPr>
            <a:endParaRPr lang="en-US" sz="3100" dirty="0"/>
          </a:p>
          <a:p>
            <a:pPr marL="0" indent="0">
              <a:spcBef>
                <a:spcPct val="0"/>
              </a:spcBef>
              <a:buNone/>
            </a:pPr>
            <a:endParaRPr lang="en-US" sz="3100" dirty="0"/>
          </a:p>
          <a:p>
            <a:pPr marL="0" indent="0">
              <a:spcBef>
                <a:spcPct val="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loclularity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3100" dirty="0"/>
          </a:p>
          <a:p>
            <a:pPr lvl="1" eaLnBrk="1" hangingPunct="1">
              <a:spcBef>
                <a:spcPct val="0"/>
              </a:spcBef>
            </a:pPr>
            <a:r>
              <a:rPr lang="en-US" sz="2600" dirty="0"/>
              <a:t>Similar appearance in </a:t>
            </a:r>
            <a:r>
              <a:rPr lang="en-US" sz="2600" dirty="0" err="1"/>
              <a:t>Hgic</a:t>
            </a:r>
            <a:r>
              <a:rPr lang="en-US" sz="2600" dirty="0"/>
              <a:t> cyst, </a:t>
            </a:r>
            <a:r>
              <a:rPr lang="en-US" sz="2600" dirty="0" err="1"/>
              <a:t>dermoid</a:t>
            </a:r>
            <a:r>
              <a:rPr lang="en-US" sz="2600" dirty="0"/>
              <a:t> cyst, epithelial ovarian tumors</a:t>
            </a:r>
            <a:r>
              <a:rPr lang="en-US" dirty="0"/>
              <a:t>,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Hyper echoic wall foci </a:t>
            </a:r>
          </a:p>
          <a:p>
            <a:endParaRPr lang="en-US" dirty="0"/>
          </a:p>
        </p:txBody>
      </p:sp>
      <p:pic>
        <p:nvPicPr>
          <p:cNvPr id="6" name="Picture 2" descr="E:\My Document\usg images\ivf images\farah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2"/>
          <a:stretch/>
        </p:blipFill>
        <p:spPr bwMode="auto">
          <a:xfrm>
            <a:off x="1965960" y="1948196"/>
            <a:ext cx="2834640" cy="24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y Document\usg images\ivf images\farah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36770"/>
            <a:ext cx="2758440" cy="20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My Document\usg images\ivf images\meen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2"/>
          <a:stretch/>
        </p:blipFill>
        <p:spPr bwMode="auto">
          <a:xfrm>
            <a:off x="6705600" y="1948196"/>
            <a:ext cx="2743200" cy="23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 Light (Headings)"/>
              </a:rPr>
              <a:t>USG &amp; ENDOMETRIOSIS</a:t>
            </a:r>
            <a:endParaRPr lang="en-IN" b="1" dirty="0">
              <a:latin typeface="Calibri Light (Headings)"/>
            </a:endParaRPr>
          </a:p>
        </p:txBody>
      </p:sp>
      <p:pic>
        <p:nvPicPr>
          <p:cNvPr id="13314" name="Picture 2" descr="C:\Users\sacho satram\Desktop\ivf\meen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55" r="13940"/>
          <a:stretch>
            <a:fillRect/>
          </a:stretch>
        </p:blipFill>
        <p:spPr bwMode="auto">
          <a:xfrm>
            <a:off x="2095472" y="1142984"/>
            <a:ext cx="2540922" cy="2477987"/>
          </a:xfrm>
          <a:prstGeom prst="rect">
            <a:avLst/>
          </a:prstGeom>
          <a:noFill/>
        </p:spPr>
      </p:pic>
      <p:pic>
        <p:nvPicPr>
          <p:cNvPr id="13315" name="Picture 3" descr="C:\Users\sacho satram\Desktop\ivf\mira_2.jpg"/>
          <p:cNvPicPr>
            <a:picLocks noChangeAspect="1" noChangeArrowheads="1"/>
          </p:cNvPicPr>
          <p:nvPr/>
        </p:nvPicPr>
        <p:blipFill>
          <a:blip r:embed="rId3"/>
          <a:srcRect l="10278" r="16480"/>
          <a:stretch>
            <a:fillRect/>
          </a:stretch>
        </p:blipFill>
        <p:spPr bwMode="auto">
          <a:xfrm>
            <a:off x="6596066" y="1188720"/>
            <a:ext cx="2406266" cy="2463999"/>
          </a:xfrm>
          <a:prstGeom prst="rect">
            <a:avLst/>
          </a:prstGeom>
          <a:noFill/>
        </p:spPr>
      </p:pic>
      <p:pic>
        <p:nvPicPr>
          <p:cNvPr id="13316" name="Picture 4" descr="C:\Users\sacho satram\Desktop\ivf\sheela_3.jpg"/>
          <p:cNvPicPr>
            <a:picLocks noChangeAspect="1" noChangeArrowheads="1"/>
          </p:cNvPicPr>
          <p:nvPr/>
        </p:nvPicPr>
        <p:blipFill>
          <a:blip r:embed="rId4"/>
          <a:srcRect l="9155" r="13940" b="4785"/>
          <a:stretch>
            <a:fillRect/>
          </a:stretch>
        </p:blipFill>
        <p:spPr bwMode="auto">
          <a:xfrm>
            <a:off x="2095472" y="3980716"/>
            <a:ext cx="2540922" cy="235940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4545" r="51136" b="51836"/>
          <a:stretch>
            <a:fillRect/>
          </a:stretch>
        </p:blipFill>
        <p:spPr bwMode="auto">
          <a:xfrm>
            <a:off x="6596066" y="3994668"/>
            <a:ext cx="2406266" cy="23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88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 Light (Headings)"/>
              </a:rPr>
              <a:t>Imaging endometriosis-TVS</a:t>
            </a:r>
            <a:endParaRPr lang="en-US" b="1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Adherence of ovaries to uterus </a:t>
            </a:r>
          </a:p>
          <a:p>
            <a:r>
              <a:rPr lang="en-US" dirty="0" smtClean="0"/>
              <a:t>Prolapse of  ovaries</a:t>
            </a:r>
          </a:p>
          <a:p>
            <a:r>
              <a:rPr lang="en-US" dirty="0" smtClean="0"/>
              <a:t>Associated </a:t>
            </a:r>
            <a:r>
              <a:rPr lang="en-US" dirty="0" err="1" smtClean="0"/>
              <a:t>adenomyosis</a:t>
            </a:r>
            <a:endParaRPr lang="en-US" dirty="0" smtClean="0"/>
          </a:p>
          <a:p>
            <a:r>
              <a:rPr lang="en-US" dirty="0" smtClean="0"/>
              <a:t>DIE on TVS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139040"/>
            <a:ext cx="2590800" cy="218556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5932"/>
            <a:ext cx="2590800" cy="207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828800" y="6335714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prstClr val="black"/>
                </a:solidFill>
              </a:rPr>
              <a:t>Endometriotic</a:t>
            </a:r>
            <a:r>
              <a:rPr lang="en-US" b="1" dirty="0">
                <a:solidFill>
                  <a:prstClr val="black"/>
                </a:solidFill>
              </a:rPr>
              <a:t> nodule in USL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858000" y="6411914"/>
            <a:ext cx="336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prstClr val="black"/>
                </a:solidFill>
              </a:rPr>
              <a:t>Endometriotic</a:t>
            </a:r>
            <a:r>
              <a:rPr lang="en-US" b="1" dirty="0">
                <a:solidFill>
                  <a:prstClr val="black"/>
                </a:solidFill>
              </a:rPr>
              <a:t> nodule in RVS</a:t>
            </a:r>
          </a:p>
        </p:txBody>
      </p:sp>
      <p:pic>
        <p:nvPicPr>
          <p:cNvPr id="2050" name="Picture 2" descr="E:\My Document\usg images\ivf images\jank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17792" b="19347"/>
          <a:stretch/>
        </p:blipFill>
        <p:spPr bwMode="auto">
          <a:xfrm>
            <a:off x="7909242" y="1447800"/>
            <a:ext cx="2530158" cy="22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alibri Light (Headings)"/>
              </a:rPr>
              <a:t>Trans-rectal US (TRS)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00200" y="1447801"/>
            <a:ext cx="441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Diagnosis  of Recto vaginal endometriosis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Senstivity-80-100%, specificity-96-100%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TRS is better than MRI in diagnosis of rectal involvement with DIE</a:t>
            </a:r>
            <a:r>
              <a:rPr lang="en-US" sz="2800" dirty="0"/>
              <a:t>. </a:t>
            </a:r>
            <a:r>
              <a:rPr lang="en-US" dirty="0" smtClean="0"/>
              <a:t>              </a:t>
            </a:r>
          </a:p>
          <a:p>
            <a:pPr algn="r" eaLnBrk="1" hangingPunct="1">
              <a:buFont typeface="Arial" charset="0"/>
              <a:buNone/>
            </a:pPr>
            <a:r>
              <a:rPr lang="en-US" sz="2000" b="1" i="1" dirty="0"/>
              <a:t>(</a:t>
            </a:r>
            <a:r>
              <a:rPr lang="en-US" sz="2000" b="1" i="1" dirty="0" err="1"/>
              <a:t>Chapron</a:t>
            </a:r>
            <a:r>
              <a:rPr lang="en-US" sz="2000" b="1" i="1" dirty="0"/>
              <a:t> et al, 2004)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133600"/>
            <a:ext cx="3435916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6858000" y="5373688"/>
            <a:ext cx="335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prstClr val="black"/>
                </a:solidFill>
              </a:rPr>
              <a:t> rectal endometriosis in rectal wall</a:t>
            </a:r>
          </a:p>
        </p:txBody>
      </p:sp>
    </p:spTree>
    <p:extLst>
      <p:ext uri="{BB962C8B-B14F-4D97-AF65-F5344CB8AC3E}">
        <p14:creationId xmlns:p14="http://schemas.microsoft.com/office/powerpoint/2010/main" val="18407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-76200"/>
            <a:ext cx="9322158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MRI-ENDOMETRIOSIS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4235" y="84375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err="1"/>
              <a:t>Endometrioma</a:t>
            </a:r>
            <a:endParaRPr lang="en-US" sz="2800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2"/>
          </p:nvPr>
        </p:nvSpPr>
        <p:spPr>
          <a:xfrm>
            <a:off x="463549" y="1609063"/>
            <a:ext cx="5327651" cy="3951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/>
              <a:t>	T1 WSE-</a:t>
            </a:r>
            <a:r>
              <a:rPr lang="en-US" dirty="0" err="1"/>
              <a:t>hyperintense</a:t>
            </a:r>
            <a:r>
              <a:rPr lang="en-US" dirty="0"/>
              <a:t> , T2 WSE- </a:t>
            </a:r>
            <a:r>
              <a:rPr lang="en-US" dirty="0" err="1"/>
              <a:t>hypointense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Typical appearance- “grain de café”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0027" y="969301"/>
            <a:ext cx="1565990" cy="639762"/>
          </a:xfrm>
        </p:spPr>
        <p:txBody>
          <a:bodyPr>
            <a:normAutofit/>
          </a:bodyPr>
          <a:lstStyle/>
          <a:p>
            <a:r>
              <a:rPr lang="en-US" sz="2800" dirty="0"/>
              <a:t>DIE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46" y="2883365"/>
            <a:ext cx="313150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452283" y="6102614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prstClr val="black"/>
                </a:solidFill>
              </a:rPr>
              <a:t>T2 WSE with large </a:t>
            </a:r>
            <a:r>
              <a:rPr lang="en-US" sz="1600" b="1" dirty="0" err="1">
                <a:solidFill>
                  <a:prstClr val="black"/>
                </a:solidFill>
              </a:rPr>
              <a:t>endometrioma</a:t>
            </a:r>
            <a:r>
              <a:rPr lang="en-US" sz="1600" b="1" dirty="0">
                <a:solidFill>
                  <a:prstClr val="black"/>
                </a:solidFill>
              </a:rPr>
              <a:t>, USL nodule, fibroids in uterus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1752601"/>
            <a:ext cx="2752725" cy="258010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04" y="4100512"/>
            <a:ext cx="258739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19801" y="4267200"/>
            <a:ext cx="20962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T1 weighted fat </a:t>
            </a:r>
          </a:p>
          <a:p>
            <a:pPr algn="ctr" eaLnBrk="1" hangingPunct="1"/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suppressed image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397876" y="6457950"/>
            <a:ext cx="219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T2 weighted image</a:t>
            </a:r>
          </a:p>
        </p:txBody>
      </p:sp>
    </p:spTree>
    <p:extLst>
      <p:ext uri="{BB962C8B-B14F-4D97-AF65-F5344CB8AC3E}">
        <p14:creationId xmlns:p14="http://schemas.microsoft.com/office/powerpoint/2010/main" val="3634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 (Headings)"/>
              </a:rPr>
              <a:t>Imaging modalities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7" y="1788459"/>
            <a:ext cx="10006884" cy="440627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NICE recommendations on imaging </a:t>
            </a:r>
          </a:p>
          <a:p>
            <a:pPr lvl="1"/>
            <a:r>
              <a:rPr lang="en-US" sz="2600" dirty="0" smtClean="0"/>
              <a:t>MRI- </a:t>
            </a:r>
            <a:r>
              <a:rPr lang="en-US" sz="2600" dirty="0"/>
              <a:t>not a primary imaging tool </a:t>
            </a:r>
            <a:endParaRPr lang="en-US" sz="2600" dirty="0" smtClean="0"/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C</a:t>
            </a:r>
            <a:r>
              <a:rPr lang="en-US" sz="2600" dirty="0" smtClean="0"/>
              <a:t>onsider </a:t>
            </a:r>
            <a:r>
              <a:rPr lang="en-US" sz="2600" dirty="0"/>
              <a:t>for DIE- extent of </a:t>
            </a:r>
            <a:r>
              <a:rPr lang="en-US" sz="2600" dirty="0" smtClean="0"/>
              <a:t>involvement, </a:t>
            </a:r>
            <a:r>
              <a:rPr lang="en-US" sz="2600" dirty="0"/>
              <a:t>involving </a:t>
            </a:r>
            <a:r>
              <a:rPr lang="en-US" sz="2600" dirty="0" smtClean="0"/>
              <a:t>the bowel</a:t>
            </a:r>
            <a:r>
              <a:rPr lang="en-US" sz="2600" dirty="0"/>
              <a:t>, bladder or </a:t>
            </a:r>
            <a:r>
              <a:rPr lang="en-US" sz="2600" dirty="0" smtClean="0"/>
              <a:t>ureter</a:t>
            </a:r>
          </a:p>
          <a:p>
            <a:pPr lvl="1"/>
            <a:r>
              <a:rPr lang="en-US" sz="2600" dirty="0" smtClean="0"/>
              <a:t>Ensure </a:t>
            </a:r>
            <a:r>
              <a:rPr lang="en-US" sz="2600" dirty="0"/>
              <a:t>that pelvic MRI scans are interpreted by a healthcare professional </a:t>
            </a:r>
            <a:r>
              <a:rPr lang="en-US" sz="2600" dirty="0" smtClean="0"/>
              <a:t>with specialist </a:t>
            </a:r>
            <a:r>
              <a:rPr lang="en-US" sz="2600" dirty="0"/>
              <a:t>expertise in </a:t>
            </a:r>
            <a:r>
              <a:rPr lang="en-US" sz="2600" dirty="0" smtClean="0"/>
              <a:t>gynecological imaging</a:t>
            </a:r>
          </a:p>
          <a:p>
            <a:pPr marL="457200" lvl="1" indent="0">
              <a:buNone/>
            </a:pPr>
            <a:r>
              <a:rPr lang="en-US" sz="2600" dirty="0" smtClean="0"/>
              <a:t>                             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                              </a:t>
            </a:r>
            <a:r>
              <a:rPr lang="en-US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guideline [NG73], 2017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84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 Light (Headings)"/>
              </a:rPr>
              <a:t>Imaging guidelines-ESHRE</a:t>
            </a:r>
            <a:endParaRPr lang="en-US" b="1" dirty="0">
              <a:latin typeface="Calibri Light (Headings)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7620000" cy="1274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895601"/>
            <a:ext cx="7848600" cy="165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46144"/>
            <a:ext cx="8686800" cy="18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4057650"/>
            <a:ext cx="2990850" cy="2667000"/>
            <a:chOff x="514000" y="4060825"/>
            <a:chExt cx="2991201" cy="2667000"/>
          </a:xfrm>
        </p:grpSpPr>
        <p:pic>
          <p:nvPicPr>
            <p:cNvPr id="20493" name="Picture 2" descr="D:\AIIMS MC-1\current\Neena-Scan\IMG_000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" t="6667" r="5777" b="17778"/>
            <a:stretch>
              <a:fillRect/>
            </a:stretch>
          </p:blipFill>
          <p:spPr bwMode="auto">
            <a:xfrm>
              <a:off x="514000" y="4060825"/>
              <a:ext cx="2991201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TextBox 6"/>
            <p:cNvSpPr txBox="1">
              <a:spLocks noChangeArrowheads="1"/>
            </p:cNvSpPr>
            <p:nvPr/>
          </p:nvSpPr>
          <p:spPr bwMode="auto">
            <a:xfrm>
              <a:off x="742600" y="6327775"/>
              <a:ext cx="2673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Ovarian endometrioma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781801" y="4038600"/>
            <a:ext cx="3502025" cy="2686050"/>
            <a:chOff x="5257800" y="4019550"/>
            <a:chExt cx="3502025" cy="2686050"/>
          </a:xfrm>
        </p:grpSpPr>
        <p:pic>
          <p:nvPicPr>
            <p:cNvPr id="20491" name="Picture 2" descr="D:\AIIMS MC-1\current\Neena-Scan\IMG_00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" t="6667" r="5641" b="14444"/>
            <a:stretch>
              <a:fillRect/>
            </a:stretch>
          </p:blipFill>
          <p:spPr bwMode="auto">
            <a:xfrm>
              <a:off x="5412352" y="4019550"/>
              <a:ext cx="312204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9"/>
            <p:cNvSpPr txBox="1">
              <a:spLocks noChangeArrowheads="1"/>
            </p:cNvSpPr>
            <p:nvPr/>
          </p:nvSpPr>
          <p:spPr bwMode="auto">
            <a:xfrm>
              <a:off x="5257800" y="6305550"/>
              <a:ext cx="3502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Deep infiltrating endometriosis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14600" y="1371600"/>
            <a:ext cx="2901950" cy="2533650"/>
            <a:chOff x="1136650" y="1257300"/>
            <a:chExt cx="2901950" cy="2533650"/>
          </a:xfrm>
        </p:grpSpPr>
        <p:pic>
          <p:nvPicPr>
            <p:cNvPr id="20489" name="Picture 2" descr="D:\AIIMS MC-1\current\Neena-Scan\IMG_00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" t="5302" r="4561" b="15152"/>
            <a:stretch>
              <a:fillRect/>
            </a:stretch>
          </p:blipFill>
          <p:spPr bwMode="auto">
            <a:xfrm>
              <a:off x="1136650" y="1257300"/>
              <a:ext cx="290195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13"/>
            <p:cNvSpPr txBox="1">
              <a:spLocks noChangeArrowheads="1"/>
            </p:cNvSpPr>
            <p:nvPr/>
          </p:nvSpPr>
          <p:spPr bwMode="auto">
            <a:xfrm>
              <a:off x="1447800" y="3390900"/>
              <a:ext cx="22621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Peritoneal implants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934200" y="1371600"/>
            <a:ext cx="3124200" cy="2586038"/>
            <a:chOff x="5410200" y="1204912"/>
            <a:chExt cx="3124200" cy="2586038"/>
          </a:xfrm>
        </p:grpSpPr>
        <p:pic>
          <p:nvPicPr>
            <p:cNvPr id="20487" name="Picture 2" descr="D:\AIIMS MC-1\current\Neena-Scan\IMG_000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4" t="4443" r="6589" b="15556"/>
            <a:stretch>
              <a:fillRect/>
            </a:stretch>
          </p:blipFill>
          <p:spPr bwMode="auto">
            <a:xfrm>
              <a:off x="5410200" y="1204912"/>
              <a:ext cx="312420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Box 16"/>
            <p:cNvSpPr txBox="1">
              <a:spLocks noChangeArrowheads="1"/>
            </p:cNvSpPr>
            <p:nvPr/>
          </p:nvSpPr>
          <p:spPr bwMode="auto">
            <a:xfrm>
              <a:off x="5638800" y="3390900"/>
              <a:ext cx="2289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Superficial implants</a:t>
              </a:r>
            </a:p>
          </p:txBody>
        </p:sp>
      </p:grpSp>
      <p:sp>
        <p:nvSpPr>
          <p:cNvPr id="20486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Calibri Light (Headings)"/>
              </a:rPr>
              <a:t>Laparoscopy - visual inspection</a:t>
            </a:r>
          </a:p>
        </p:txBody>
      </p:sp>
    </p:spTree>
    <p:extLst>
      <p:ext uri="{BB962C8B-B14F-4D97-AF65-F5344CB8AC3E}">
        <p14:creationId xmlns:p14="http://schemas.microsoft.com/office/powerpoint/2010/main" val="1664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 Light (Headings)"/>
              </a:rPr>
              <a:t>Scoring Endometriosis</a:t>
            </a:r>
            <a:endParaRPr lang="en-IN" b="1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295400"/>
            <a:ext cx="8258204" cy="52149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Acosta’s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Kistner’s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Buttram’s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AFS </a:t>
            </a:r>
            <a:r>
              <a:rPr lang="en-US" sz="2000" dirty="0"/>
              <a:t>(1979) 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 AFS </a:t>
            </a:r>
            <a:r>
              <a:rPr lang="en-US" sz="2000" dirty="0"/>
              <a:t>(1997)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Endometriosis Fertility Index </a:t>
            </a:r>
            <a:r>
              <a:rPr lang="en-US" sz="2000" dirty="0"/>
              <a:t>(2009)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ENZIAN score </a:t>
            </a:r>
            <a:r>
              <a:rPr lang="en-US" sz="2000" dirty="0"/>
              <a:t>(2011)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5181600"/>
            <a:ext cx="5562600" cy="5334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2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ibri Light (Headings)"/>
              </a:rPr>
              <a:t>Introduction</a:t>
            </a:r>
            <a:endParaRPr lang="en-US" b="1" dirty="0">
              <a:solidFill>
                <a:srgbClr val="7030A0"/>
              </a:solidFill>
              <a:latin typeface="Calibri Light (Headings)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46975" y="1516968"/>
            <a:ext cx="10483402" cy="4525963"/>
          </a:xfrm>
        </p:spPr>
        <p:txBody>
          <a:bodyPr>
            <a:noAutofit/>
          </a:bodyPr>
          <a:lstStyle/>
          <a:p>
            <a:r>
              <a:rPr lang="en-US" dirty="0"/>
              <a:t>Definition: presence of endometrial‐like tissue outside the uterus, which induces a chronic, inflammatory </a:t>
            </a:r>
            <a:r>
              <a:rPr lang="en-US" dirty="0" smtClean="0"/>
              <a:t>reaction                                      </a:t>
            </a:r>
            <a:r>
              <a:rPr lang="en-US" dirty="0"/>
              <a:t>	                                                                                   </a:t>
            </a:r>
            <a:r>
              <a:rPr lang="en-US" dirty="0" smtClean="0"/>
              <a:t>												         </a:t>
            </a:r>
            <a:r>
              <a:rPr lang="en-US" sz="1400" dirty="0" smtClean="0"/>
              <a:t>(</a:t>
            </a:r>
            <a:r>
              <a:rPr lang="en-US" sz="1400" i="1" dirty="0"/>
              <a:t>ESHRE, 2013</a:t>
            </a:r>
            <a:r>
              <a:rPr lang="en-US" sz="1400" dirty="0" smtClean="0"/>
              <a:t>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3946" r="2867" b="1976"/>
          <a:stretch/>
        </p:blipFill>
        <p:spPr>
          <a:xfrm>
            <a:off x="7456868" y="3634582"/>
            <a:ext cx="3974498" cy="2225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5" y="3634582"/>
            <a:ext cx="5937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Endometriosis is a long-term, recurrent, debilitating disease experienced by approximately 5%-10% women.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0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8572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 Light (Headings)"/>
              </a:rPr>
              <a:t>Scoring in </a:t>
            </a:r>
            <a:r>
              <a:rPr lang="en-US" b="1" dirty="0" err="1" smtClean="0">
                <a:latin typeface="Calibri Light (Headings)"/>
              </a:rPr>
              <a:t>rASRM</a:t>
            </a:r>
            <a:r>
              <a:rPr lang="en-US" b="1" dirty="0" smtClean="0">
                <a:latin typeface="Calibri Light (Headings)"/>
              </a:rPr>
              <a:t> (1997) </a:t>
            </a:r>
            <a:endParaRPr lang="en-IN" b="1" dirty="0">
              <a:latin typeface="Calibri Light (Headings)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99479"/>
              </p:ext>
            </p:extLst>
          </p:nvPr>
        </p:nvGraphicFramePr>
        <p:xfrm>
          <a:off x="1738282" y="883784"/>
          <a:ext cx="8929718" cy="562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06"/>
                <a:gridCol w="2553121"/>
                <a:gridCol w="1517403"/>
                <a:gridCol w="1785944"/>
                <a:gridCol w="1785944"/>
              </a:tblGrid>
              <a:tr h="411616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&gt;3cm</a:t>
                      </a:r>
                      <a:endParaRPr lang="en-IN" dirty="0"/>
                    </a:p>
                  </a:txBody>
                  <a:tcPr/>
                </a:tc>
              </a:tr>
              <a:tr h="634809">
                <a:tc>
                  <a:txBody>
                    <a:bodyPr/>
                    <a:lstStyle/>
                    <a:p>
                      <a:r>
                        <a:rPr lang="en-US" dirty="0" smtClean="0"/>
                        <a:t>peritoneum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Superficial</a:t>
                      </a:r>
                    </a:p>
                    <a:p>
                      <a:r>
                        <a:rPr lang="en-US" dirty="0" smtClean="0"/>
                        <a:t>deep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/>
                </a:tc>
              </a:tr>
              <a:tr h="634809">
                <a:tc>
                  <a:txBody>
                    <a:bodyPr/>
                    <a:lstStyle/>
                    <a:p>
                      <a:r>
                        <a:rPr lang="en-US" dirty="0" smtClean="0"/>
                        <a:t>ovary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</a:t>
                      </a:r>
                      <a:r>
                        <a:rPr lang="en-US" baseline="0" dirty="0" smtClean="0"/>
                        <a:t>  superficial</a:t>
                      </a:r>
                    </a:p>
                    <a:p>
                      <a:r>
                        <a:rPr lang="en-US" baseline="0" dirty="0" smtClean="0"/>
                        <a:t>       deep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20</a:t>
                      </a:r>
                      <a:endParaRPr lang="en-IN" dirty="0"/>
                    </a:p>
                  </a:txBody>
                  <a:tcPr/>
                </a:tc>
              </a:tr>
              <a:tr h="63480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  superficial</a:t>
                      </a:r>
                    </a:p>
                    <a:p>
                      <a:r>
                        <a:rPr lang="en-US" dirty="0" smtClean="0"/>
                        <a:t>       deep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20</a:t>
                      </a:r>
                      <a:endParaRPr lang="en-IN" dirty="0"/>
                    </a:p>
                  </a:txBody>
                  <a:tcPr/>
                </a:tc>
              </a:tr>
              <a:tr h="347831">
                <a:tc>
                  <a:txBody>
                    <a:bodyPr/>
                    <a:lstStyle/>
                    <a:p>
                      <a:r>
                        <a:rPr lang="en-US" dirty="0" smtClean="0"/>
                        <a:t>POD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IN" dirty="0"/>
                    </a:p>
                  </a:txBody>
                  <a:tcPr/>
                </a:tc>
              </a:tr>
              <a:tr h="36274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adhesions</a:t>
                      </a:r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&lt;1/3</a:t>
                      </a:r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1/3-2/3</a:t>
                      </a:r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&gt;2/3</a:t>
                      </a:r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4809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</a:t>
                      </a:r>
                      <a:r>
                        <a:rPr lang="en-US" dirty="0" smtClean="0"/>
                        <a:t>   flimsy</a:t>
                      </a:r>
                    </a:p>
                    <a:p>
                      <a:r>
                        <a:rPr lang="en-US" dirty="0" smtClean="0"/>
                        <a:t>        dense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  <a:tr h="63480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   flimsy</a:t>
                      </a:r>
                    </a:p>
                    <a:p>
                      <a:r>
                        <a:rPr lang="en-US" dirty="0" smtClean="0"/>
                        <a:t>        dense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  <a:tr h="634809">
                <a:tc>
                  <a:txBody>
                    <a:bodyPr/>
                    <a:lstStyle/>
                    <a:p>
                      <a:r>
                        <a:rPr lang="en-US" dirty="0" smtClean="0"/>
                        <a:t>ovary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</a:t>
                      </a:r>
                      <a:r>
                        <a:rPr lang="en-US" dirty="0" smtClean="0"/>
                        <a:t>   flimsy</a:t>
                      </a:r>
                    </a:p>
                    <a:p>
                      <a:r>
                        <a:rPr lang="en-US" dirty="0" smtClean="0"/>
                        <a:t>        dense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  <a:tr h="63480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   flimsy</a:t>
                      </a:r>
                    </a:p>
                    <a:p>
                      <a:r>
                        <a:rPr lang="en-US" dirty="0" smtClean="0"/>
                        <a:t>       dense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37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 Light (Headings)"/>
              </a:rPr>
              <a:t>Revised ASRM (scoring)</a:t>
            </a:r>
            <a:endParaRPr lang="en-IN" b="1" dirty="0">
              <a:latin typeface="Calibri Light (Headings)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838614"/>
              </p:ext>
            </p:extLst>
          </p:nvPr>
        </p:nvGraphicFramePr>
        <p:xfrm>
          <a:off x="833716" y="3597578"/>
          <a:ext cx="10461812" cy="318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906"/>
                <a:gridCol w="5230906"/>
              </a:tblGrid>
              <a:tr h="331103">
                <a:tc>
                  <a:txBody>
                    <a:bodyPr/>
                    <a:lstStyle/>
                    <a:p>
                      <a:r>
                        <a:rPr lang="en-US" dirty="0" smtClean="0"/>
                        <a:t>AFS</a:t>
                      </a:r>
                      <a:r>
                        <a:rPr lang="en-US" baseline="0" dirty="0" smtClean="0"/>
                        <a:t> scoring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Revised ASRM</a:t>
                      </a:r>
                      <a:r>
                        <a:rPr lang="en-US" baseline="0" dirty="0" smtClean="0"/>
                        <a:t> scoring</a:t>
                      </a:r>
                      <a:endParaRPr lang="en-IN" dirty="0"/>
                    </a:p>
                  </a:txBody>
                  <a:tcPr/>
                </a:tc>
              </a:tr>
              <a:tr h="82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weighted point score: presence of adhesions,</a:t>
                      </a:r>
                      <a:endParaRPr lang="en-I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extent of endometriosis 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category for minimal disease, eliminated the extensive disease category,</a:t>
                      </a:r>
                    </a:p>
                  </a:txBody>
                  <a:tcPr/>
                </a:tc>
              </a:tr>
              <a:tr h="82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 of filmy versus dense adhesions.</a:t>
                      </a:r>
                      <a:endParaRPr lang="en-IN" dirty="0" smtClean="0"/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sizes of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endometriomas</a:t>
                      </a:r>
                      <a:endParaRPr lang="en-IN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Quantification of the number of adhesions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989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deeply </a:t>
                      </a:r>
                      <a:r>
                        <a:rPr lang="en-IN" dirty="0" err="1" smtClean="0"/>
                        <a:t>inﬁltrating</a:t>
                      </a:r>
                      <a:r>
                        <a:rPr lang="en-IN" dirty="0" smtClean="0"/>
                        <a:t> endometriosis, retroperitoneal structures, involvement of other organ not included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enclosure of the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fimbria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moderate Cul-de-sac obliteration-          severe disease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4650"/>
              </p:ext>
            </p:extLst>
          </p:nvPr>
        </p:nvGraphicFramePr>
        <p:xfrm>
          <a:off x="2947958" y="1458930"/>
          <a:ext cx="4182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783"/>
                <a:gridCol w="2820836"/>
              </a:tblGrid>
              <a:tr h="351472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IN" dirty="0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</a:t>
                      </a:r>
                      <a:endParaRPr lang="en-IN" dirty="0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5-15</a:t>
                      </a:r>
                      <a:endParaRPr lang="en-IN" dirty="0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16-40</a:t>
                      </a:r>
                      <a:endParaRPr lang="en-IN" dirty="0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&gt;40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58" y="2167914"/>
            <a:ext cx="6096000" cy="27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58" y="2680447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63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 Light (Headings)"/>
              </a:rPr>
              <a:t>Why treat endometriosis?</a:t>
            </a:r>
            <a:endParaRPr lang="en-US" b="1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78626"/>
            <a:ext cx="8686800" cy="400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“Chronic painful debilitating condition affecting </a:t>
            </a:r>
            <a:r>
              <a:rPr lang="en-US" sz="2800" b="1" dirty="0" err="1">
                <a:solidFill>
                  <a:srgbClr val="FF0000"/>
                </a:solidFill>
              </a:rPr>
              <a:t>QoL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38% reduction on work productivity, reduced number of work hrs </a:t>
            </a:r>
          </a:p>
          <a:p>
            <a:pPr marL="0" indent="0">
              <a:buNone/>
            </a:pPr>
            <a:r>
              <a:rPr lang="en-US" sz="2400" dirty="0"/>
              <a:t>30% do not continue employment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057400" y="2983762"/>
          <a:ext cx="7924800" cy="283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5943600" y="3350830"/>
            <a:ext cx="609600" cy="318030"/>
          </a:xfrm>
          <a:prstGeom prst="rect">
            <a:avLst/>
          </a:prstGeom>
        </p:spPr>
        <p:txBody>
          <a:bodyPr wrap="none" lIns="91438" tIns="45719" rIns="91438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</a:rPr>
              <a:t>50%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8472" y="6030947"/>
            <a:ext cx="9109129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Sepulcri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RP, et al. </a:t>
            </a:r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</a:t>
            </a:r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Obstet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Biol. 2009; 142(1): 53–56/ </a:t>
            </a:r>
          </a:p>
          <a:p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Gao X, et al. </a:t>
            </a:r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</a:t>
            </a:r>
            <a:r>
              <a:rPr lang="en-U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2006; 86(6): 1561–1572.</a:t>
            </a:r>
          </a:p>
        </p:txBody>
      </p:sp>
    </p:spTree>
    <p:extLst>
      <p:ext uri="{BB962C8B-B14F-4D97-AF65-F5344CB8AC3E}">
        <p14:creationId xmlns:p14="http://schemas.microsoft.com/office/powerpoint/2010/main" val="23763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 Light (Headings)"/>
              </a:rPr>
              <a:t>Endometriosis: </a:t>
            </a:r>
            <a:r>
              <a:rPr lang="en-US" b="1" dirty="0" smtClean="0">
                <a:latin typeface="Calibri Light (Headings)"/>
              </a:rPr>
              <a:t>Treatment goals </a:t>
            </a:r>
            <a:endParaRPr lang="en-US" b="1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4" y="1902465"/>
            <a:ext cx="7274859" cy="3378167"/>
          </a:xfrm>
        </p:spPr>
        <p:txBody>
          <a:bodyPr>
            <a:noAutofit/>
          </a:bodyPr>
          <a:lstStyle/>
          <a:p>
            <a:pPr marL="571487" indent="-457190"/>
            <a:r>
              <a:rPr lang="en-IN" sz="3200" dirty="0" smtClean="0"/>
              <a:t>Relieve pain</a:t>
            </a:r>
          </a:p>
          <a:p>
            <a:pPr marL="571487" indent="-457190"/>
            <a:r>
              <a:rPr lang="en-IN" sz="3200" dirty="0" smtClean="0"/>
              <a:t>Slow growth </a:t>
            </a:r>
            <a:r>
              <a:rPr lang="en-IN" sz="3200" dirty="0"/>
              <a:t>of </a:t>
            </a:r>
            <a:r>
              <a:rPr lang="en-IN" sz="3200" dirty="0" smtClean="0"/>
              <a:t>endometriosis tissue</a:t>
            </a:r>
          </a:p>
          <a:p>
            <a:pPr marL="571487" indent="-457190"/>
            <a:r>
              <a:rPr lang="en-IN" sz="3200" dirty="0" smtClean="0"/>
              <a:t>Improve fertility</a:t>
            </a:r>
          </a:p>
          <a:p>
            <a:pPr marL="571487" indent="-457190"/>
            <a:r>
              <a:rPr lang="en-IN" sz="3200" dirty="0" smtClean="0"/>
              <a:t>Prevent disease recurrence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57" y="2261063"/>
            <a:ext cx="3151933" cy="2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6763" y="6006893"/>
            <a:ext cx="8727088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IN" sz="1200" dirty="0">
                <a:solidFill>
                  <a:prstClr val="black"/>
                </a:solidFill>
              </a:rPr>
              <a:t>http://www.nhs.uk/Conditions/Endometriosis/Pages/Treatment.aspx</a:t>
            </a:r>
          </a:p>
        </p:txBody>
      </p:sp>
    </p:spTree>
    <p:extLst>
      <p:ext uri="{BB962C8B-B14F-4D97-AF65-F5344CB8AC3E}">
        <p14:creationId xmlns:p14="http://schemas.microsoft.com/office/powerpoint/2010/main" val="8779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5117" y="400050"/>
            <a:ext cx="10555941" cy="81915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 Light (Headings)"/>
              </a:rPr>
              <a:t>Dilemmas at treatment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96788" y="1447800"/>
            <a:ext cx="10744200" cy="4724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Chronic, progressive disease</a:t>
            </a:r>
          </a:p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Infertility and pain have different treatment modality</a:t>
            </a:r>
          </a:p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Current scoring system do not correlate well with treatment outcome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Recurrence</a:t>
            </a:r>
          </a:p>
          <a:p>
            <a:pPr lvl="1"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5 to 20%/yr</a:t>
            </a:r>
          </a:p>
          <a:p>
            <a:pPr lvl="1"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Cumulative rate  40% after 5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yrs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                     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		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(ESHRE 2013)</a:t>
            </a:r>
          </a:p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Recurrence after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hormonal and surgical treatment</a:t>
            </a:r>
          </a:p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Elimination of implants by surgical or medical treatment provides temporary relief in pain.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Fertility improvement?</a:t>
            </a:r>
          </a:p>
          <a:p>
            <a:pPr>
              <a:spcBef>
                <a:spcPts val="8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Controversy around surgical methods</a:t>
            </a:r>
          </a:p>
          <a:p>
            <a:pPr>
              <a:spcBef>
                <a:spcPts val="800"/>
              </a:spcBef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 Light (Headings)"/>
              </a:rPr>
              <a:t>Treatment Objective</a:t>
            </a:r>
            <a:endParaRPr lang="en-US" b="1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Treating pain</a:t>
            </a:r>
          </a:p>
          <a:p>
            <a:endParaRPr lang="en-US" sz="4400" dirty="0"/>
          </a:p>
          <a:p>
            <a:r>
              <a:rPr lang="en-US" sz="4400" dirty="0"/>
              <a:t>Treating infertility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51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729" y="152401"/>
            <a:ext cx="9722224" cy="111471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 Light (Headings)"/>
                <a:cs typeface="Times New Roman" panose="02020603050405020304" pitchFamily="18" charset="0"/>
              </a:rPr>
              <a:t>Management of Pain </a:t>
            </a:r>
            <a:endParaRPr lang="en-US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99878"/>
            <a:ext cx="8403238" cy="40015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Analgesics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treatment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Alternative/ complementary therapy</a:t>
            </a:r>
          </a:p>
          <a:p>
            <a:pPr marL="514487" lvl="1" indent="-342991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2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 Light (Headings)"/>
                <a:cs typeface="Times New Roman" panose="02020603050405020304" pitchFamily="18" charset="0"/>
              </a:rPr>
              <a:t>Analgesics</a:t>
            </a:r>
            <a:endParaRPr lang="en-US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269" y="1752600"/>
            <a:ext cx="10502153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NSAIDs effective in relieving pain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Aspirin, Naproxen, Ibuprofen, </a:t>
            </a:r>
            <a:r>
              <a:rPr lang="en-US" sz="2600" dirty="0" err="1">
                <a:cs typeface="Times New Roman" panose="02020603050405020304" pitchFamily="18" charset="0"/>
              </a:rPr>
              <a:t>Mefenamic</a:t>
            </a:r>
            <a:r>
              <a:rPr lang="en-US" sz="2600" dirty="0">
                <a:cs typeface="Times New Roman" panose="02020603050405020304" pitchFamily="18" charset="0"/>
              </a:rPr>
              <a:t> acid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Appear to be more effective than PCM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Can cause indigestion, GI,  drowsiness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No evidence to support better role of selective COX-2 inhibitors</a:t>
            </a:r>
          </a:p>
          <a:p>
            <a:r>
              <a:rPr lang="en-US" sz="2600" dirty="0"/>
              <a:t>NSAIDS are the only medical option in women desirous of pregnancy who have painful endometriosis                                        	                                                                </a:t>
            </a:r>
            <a:r>
              <a:rPr lang="en-US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7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Bedaiwy</a:t>
            </a:r>
            <a:r>
              <a:rPr lang="en-US" sz="1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MA, </a:t>
            </a:r>
            <a:r>
              <a:rPr lang="en-US" sz="17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</a:t>
            </a:r>
            <a:r>
              <a:rPr lang="en-US" sz="1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</a:t>
            </a:r>
            <a:r>
              <a:rPr lang="en-US" sz="1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</a:t>
            </a:r>
            <a:r>
              <a:rPr lang="en-US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05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05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05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05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Marjoribanks</a:t>
            </a:r>
            <a:r>
              <a:rPr lang="en-US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nn-NO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Cochrane Database Syst Rev. 2010 Jan 20;(1):CD001751</a:t>
            </a:r>
            <a:endParaRPr lang="en-US" sz="1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4" y="2612280"/>
            <a:ext cx="8989824" cy="14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879" y="301228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 Light (Headings)"/>
              </a:rPr>
              <a:t>Treating pain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HORMONAL</a:t>
            </a:r>
          </a:p>
          <a:p>
            <a:pPr lvl="1"/>
            <a:r>
              <a:rPr lang="en-US" sz="2800" dirty="0"/>
              <a:t>OC</a:t>
            </a:r>
          </a:p>
          <a:p>
            <a:pPr lvl="1"/>
            <a:r>
              <a:rPr lang="en-US" sz="2800" dirty="0" err="1"/>
              <a:t>Progestogens</a:t>
            </a:r>
            <a:endParaRPr lang="en-US" sz="2800" dirty="0"/>
          </a:p>
          <a:p>
            <a:pPr lvl="1"/>
            <a:r>
              <a:rPr lang="en-US" sz="2800" dirty="0" err="1"/>
              <a:t>GnRH</a:t>
            </a:r>
            <a:r>
              <a:rPr lang="en-US" sz="2800" dirty="0"/>
              <a:t>- agonist</a:t>
            </a:r>
          </a:p>
          <a:p>
            <a:pPr lvl="1"/>
            <a:r>
              <a:rPr lang="en-US" sz="2800" dirty="0" err="1"/>
              <a:t>GnRH</a:t>
            </a:r>
            <a:r>
              <a:rPr lang="en-US" sz="2800" dirty="0"/>
              <a:t>- </a:t>
            </a:r>
            <a:r>
              <a:rPr lang="en-US" sz="2800" dirty="0" err="1"/>
              <a:t>antag</a:t>
            </a:r>
            <a:endParaRPr lang="en-US" sz="2800" dirty="0"/>
          </a:p>
          <a:p>
            <a:pPr lvl="1"/>
            <a:r>
              <a:rPr lang="en-US" sz="2800" dirty="0" smtClean="0"/>
              <a:t>SPRM</a:t>
            </a:r>
          </a:p>
          <a:p>
            <a:pPr lvl="1"/>
            <a:r>
              <a:rPr lang="en-US" sz="2800" dirty="0" smtClean="0"/>
              <a:t>SERM</a:t>
            </a:r>
            <a:endParaRPr lang="en-US" sz="2800" dirty="0"/>
          </a:p>
          <a:p>
            <a:r>
              <a:rPr lang="en-US" b="1" dirty="0"/>
              <a:t>NON-HORMONAL</a:t>
            </a:r>
          </a:p>
          <a:p>
            <a:pPr lvl="1"/>
            <a:r>
              <a:rPr lang="en-US" sz="2800" dirty="0" smtClean="0"/>
              <a:t>AI</a:t>
            </a:r>
            <a:endParaRPr lang="en-US" sz="2800" dirty="0"/>
          </a:p>
          <a:p>
            <a:pPr lvl="1"/>
            <a:r>
              <a:rPr lang="en-US" sz="2800" dirty="0" err="1" smtClean="0"/>
              <a:t>Immunomodulators</a:t>
            </a:r>
            <a:endParaRPr lang="en-US" sz="2800" dirty="0" smtClean="0"/>
          </a:p>
          <a:p>
            <a:pPr lvl="1"/>
            <a:r>
              <a:rPr lang="en-US" sz="2800" dirty="0"/>
              <a:t>O</a:t>
            </a:r>
            <a:r>
              <a:rPr lang="en-US" sz="2800" dirty="0" smtClean="0"/>
              <a:t>thers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3150" y="1676400"/>
            <a:ext cx="38862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SURGICAL</a:t>
            </a:r>
          </a:p>
          <a:p>
            <a:pPr lvl="1"/>
            <a:r>
              <a:rPr lang="en-US" sz="2800" dirty="0"/>
              <a:t>Implants</a:t>
            </a:r>
          </a:p>
          <a:p>
            <a:pPr lvl="1"/>
            <a:r>
              <a:rPr lang="en-US" sz="2800" dirty="0" err="1"/>
              <a:t>Endometrioma</a:t>
            </a:r>
            <a:endParaRPr lang="en-US" sz="2800" dirty="0"/>
          </a:p>
          <a:p>
            <a:pPr lvl="1"/>
            <a:r>
              <a:rPr lang="en-US" sz="2800" dirty="0"/>
              <a:t>DIE</a:t>
            </a:r>
          </a:p>
          <a:p>
            <a:pPr lvl="1"/>
            <a:r>
              <a:rPr lang="en-US" sz="2800" dirty="0"/>
              <a:t>Pre-sacral </a:t>
            </a:r>
            <a:r>
              <a:rPr lang="en-US" sz="2800" dirty="0" err="1"/>
              <a:t>neurectomy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2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 (Headings)"/>
              </a:rPr>
              <a:t>Hormonal therapy for pain</a:t>
            </a:r>
            <a:endParaRPr lang="en-US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6" y="1416676"/>
            <a:ext cx="10582835" cy="5288924"/>
          </a:xfrm>
        </p:spPr>
        <p:txBody>
          <a:bodyPr>
            <a:normAutofit/>
          </a:bodyPr>
          <a:lstStyle/>
          <a:p>
            <a:r>
              <a:rPr lang="en-US" dirty="0" smtClean="0"/>
              <a:t>Act through diverse </a:t>
            </a:r>
            <a:r>
              <a:rPr lang="en-US" dirty="0"/>
              <a:t>endocrine pathways BUT  achieve a similar end-result</a:t>
            </a:r>
          </a:p>
          <a:p>
            <a:pPr lvl="1"/>
            <a:r>
              <a:rPr lang="en-US" dirty="0"/>
              <a:t>Interference with pituitary gonadal stimulation</a:t>
            </a:r>
          </a:p>
          <a:p>
            <a:pPr lvl="1"/>
            <a:r>
              <a:rPr lang="en-US" dirty="0"/>
              <a:t> Anovulation</a:t>
            </a:r>
          </a:p>
          <a:p>
            <a:pPr lvl="1"/>
            <a:r>
              <a:rPr lang="en-US" dirty="0"/>
              <a:t> Induction of a steady hormonal milieu</a:t>
            </a:r>
          </a:p>
          <a:p>
            <a:pPr lvl="1"/>
            <a:r>
              <a:rPr lang="en-US" dirty="0"/>
              <a:t> Reduction/ suppression of menstrual flow.</a:t>
            </a:r>
          </a:p>
          <a:p>
            <a:r>
              <a:rPr lang="en-US" dirty="0"/>
              <a:t>Hypo- or atrophic glandular state  is temporary </a:t>
            </a:r>
          </a:p>
          <a:p>
            <a:r>
              <a:rPr lang="en-US" dirty="0"/>
              <a:t>No definitive </a:t>
            </a:r>
            <a:r>
              <a:rPr lang="en-US" dirty="0" err="1"/>
              <a:t>cyto</a:t>
            </a:r>
            <a:r>
              <a:rPr lang="en-US" dirty="0"/>
              <a:t>-reductive action </a:t>
            </a:r>
            <a:r>
              <a:rPr lang="en-US" dirty="0" smtClean="0"/>
              <a:t>by </a:t>
            </a:r>
            <a:r>
              <a:rPr lang="en-US" dirty="0"/>
              <a:t>altering ovarian steroid levels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DRUGS WITH NO S/E JUST DO NOT EXIST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complete elimination of pain BUT without  compromising safety, quality of life, and economic stability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ibri Light (Headings)"/>
              </a:rPr>
              <a:t>Endometriosis Facts</a:t>
            </a:r>
            <a:endParaRPr lang="en-US" b="1" dirty="0">
              <a:solidFill>
                <a:srgbClr val="7030A0"/>
              </a:solidFill>
              <a:latin typeface="Calibri Light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3C4290-111D-4B12-8081-7F7C8C12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198" y="4091790"/>
            <a:ext cx="2182500" cy="22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B7D24-BA44-4881-90F8-1FE8DA609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98" y="1589236"/>
            <a:ext cx="1788750" cy="168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CA2D09-18DB-4745-AF6F-35CB2DEF0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902" y="1526199"/>
            <a:ext cx="2283750" cy="122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DB11F2-C99E-4F7C-9A83-481BC887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902" y="4142415"/>
            <a:ext cx="2036250" cy="21037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6B7C37D-7F14-4242-9FA0-ECD769539F91}"/>
              </a:ext>
            </a:extLst>
          </p:cNvPr>
          <p:cNvGrpSpPr/>
          <p:nvPr/>
        </p:nvGrpSpPr>
        <p:grpSpPr>
          <a:xfrm>
            <a:off x="3996179" y="1982273"/>
            <a:ext cx="3161250" cy="3668017"/>
            <a:chOff x="4515375" y="2300982"/>
            <a:chExt cx="3161250" cy="36680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FD86FFD-259A-4D3D-A2B8-A3ACC57C6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2250" y="2300982"/>
              <a:ext cx="2047500" cy="29812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34FB43-9750-4572-A981-7876F6AE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5375" y="5406499"/>
              <a:ext cx="3161250" cy="5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3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741" y="0"/>
            <a:ext cx="10529047" cy="1325563"/>
          </a:xfrm>
        </p:spPr>
        <p:txBody>
          <a:bodyPr/>
          <a:lstStyle/>
          <a:p>
            <a:pPr algn="ctr"/>
            <a:r>
              <a:rPr lang="en-US" b="1" dirty="0">
                <a:latin typeface="Calibri Light (Headings)"/>
              </a:rPr>
              <a:t>FIRST LINE </a:t>
            </a:r>
            <a:r>
              <a:rPr lang="en-US" b="1" dirty="0" smtClean="0">
                <a:latin typeface="Calibri Light (Headings)"/>
              </a:rPr>
              <a:t>AGENTS</a:t>
            </a:r>
            <a:endParaRPr lang="en-US" b="1" dirty="0">
              <a:latin typeface="Calibri Light (Headings)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22223"/>
              </p:ext>
            </p:extLst>
          </p:nvPr>
        </p:nvGraphicFramePr>
        <p:xfrm>
          <a:off x="1008529" y="1271404"/>
          <a:ext cx="9722223" cy="438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822"/>
                <a:gridCol w="4215294"/>
                <a:gridCol w="22441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Evidence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Recommendation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NSAIDs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paracetamol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Allen</a:t>
                      </a:r>
                      <a:r>
                        <a:rPr lang="en-US" sz="1800" i="1" baseline="0" dirty="0" smtClean="0"/>
                        <a:t> et al., 2009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PROGESTINS</a:t>
                      </a:r>
                    </a:p>
                    <a:p>
                      <a:r>
                        <a:rPr lang="en-US" sz="2000" dirty="0" smtClean="0"/>
                        <a:t>Traditional:-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MPA (</a:t>
                      </a:r>
                      <a:r>
                        <a:rPr lang="en-US" sz="2000" dirty="0" err="1" smtClean="0"/>
                        <a:t>oral,depot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Crosignani</a:t>
                      </a:r>
                      <a:r>
                        <a:rPr lang="en-US" sz="1600" i="1" dirty="0" smtClean="0"/>
                        <a:t>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2006; </a:t>
                      </a:r>
                      <a:r>
                        <a:rPr lang="en-US" sz="1600" i="1" dirty="0" err="1" smtClean="0"/>
                        <a:t>Schlaff</a:t>
                      </a:r>
                      <a:r>
                        <a:rPr lang="en-US" sz="1600" i="1" dirty="0" smtClean="0"/>
                        <a:t>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 2006</a:t>
                      </a:r>
                      <a:endParaRPr lang="en-US" sz="1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Nor-</a:t>
                      </a:r>
                      <a:r>
                        <a:rPr lang="en-US" sz="2000" dirty="0" err="1" smtClean="0"/>
                        <a:t>Ethisterone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Vercellini</a:t>
                      </a:r>
                      <a:r>
                        <a:rPr lang="en-US" sz="1600" i="1" dirty="0" smtClean="0"/>
                        <a:t>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2011; Brown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 2012</a:t>
                      </a:r>
                      <a:endParaRPr lang="en-US" sz="1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NEWER PROGESTINS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12419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Dienogest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Cosson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nl-NL" sz="1600" i="1" dirty="0" smtClean="0"/>
                        <a:t>et al 2002; Harada et al</a:t>
                      </a:r>
                      <a:r>
                        <a:rPr lang="nl-NL" sz="1600" i="1" baseline="0" dirty="0" smtClean="0"/>
                        <a:t> </a:t>
                      </a:r>
                      <a:r>
                        <a:rPr lang="nl-NL" sz="1600" i="1" dirty="0" smtClean="0"/>
                        <a:t>2009; Momoeda et al</a:t>
                      </a:r>
                      <a:r>
                        <a:rPr lang="nl-NL" sz="1600" i="1" baseline="0" dirty="0" smtClean="0"/>
                        <a:t> </a:t>
                      </a:r>
                      <a:r>
                        <a:rPr lang="nl-NL" sz="1600" i="1" dirty="0" smtClean="0"/>
                        <a:t> 2009; Ko¨ hler </a:t>
                      </a:r>
                      <a:r>
                        <a:rPr lang="pl-PL" sz="1600" i="1" dirty="0" smtClean="0"/>
                        <a:t>et al., 2010; Strowitzki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pl-PL" sz="1600" i="1" dirty="0" smtClean="0"/>
                        <a:t> 2010a, b, 2012;</a:t>
                      </a:r>
                    </a:p>
                    <a:p>
                      <a:r>
                        <a:rPr lang="pl-PL" sz="1600" i="1" dirty="0" smtClean="0"/>
                        <a:t>Petraglia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pl-PL" sz="1600" i="1" dirty="0" smtClean="0"/>
                        <a:t>2012</a:t>
                      </a:r>
                      <a:endParaRPr lang="en-US" sz="1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COCs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Davis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2007; Harada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2008; </a:t>
                      </a:r>
                      <a:r>
                        <a:rPr lang="en-US" sz="1600" i="1" dirty="0" err="1" smtClean="0"/>
                        <a:t>Guzick</a:t>
                      </a:r>
                      <a:r>
                        <a:rPr lang="en-US" sz="1600" i="1" dirty="0" smtClean="0"/>
                        <a:t>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 2011; </a:t>
                      </a:r>
                      <a:r>
                        <a:rPr lang="en-US" sz="1600" i="1" dirty="0" err="1" smtClean="0"/>
                        <a:t>Vercellini</a:t>
                      </a:r>
                      <a:r>
                        <a:rPr lang="en-US" sz="1600" i="1" dirty="0" smtClean="0"/>
                        <a:t> et al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 2011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59883"/>
              </p:ext>
            </p:extLst>
          </p:nvPr>
        </p:nvGraphicFramePr>
        <p:xfrm>
          <a:off x="1035423" y="5631077"/>
          <a:ext cx="9695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226"/>
                <a:gridCol w="4212907"/>
                <a:gridCol w="22401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Vaginal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Contraceptive Ring,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Transdermal Patch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Vercellini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et al., 2010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a,b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 Light (Headings)"/>
              </a:rPr>
              <a:t>SECOND LINE AGENTS</a:t>
            </a:r>
            <a:endParaRPr lang="en-US" b="1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576" y="4417454"/>
            <a:ext cx="8788774" cy="1275009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 smtClean="0"/>
              <a:t>S</a:t>
            </a:r>
            <a:r>
              <a:rPr lang="en-US" sz="2400" dirty="0" err="1" smtClean="0"/>
              <a:t>uccessful</a:t>
            </a:r>
            <a:r>
              <a:rPr lang="en-US" sz="2400" dirty="0" smtClean="0"/>
              <a:t> </a:t>
            </a:r>
            <a:r>
              <a:rPr lang="en-US" sz="2400" dirty="0"/>
              <a:t>second-line empirical medical treatment may reduce need for surgery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68759"/>
              </p:ext>
            </p:extLst>
          </p:nvPr>
        </p:nvGraphicFramePr>
        <p:xfrm>
          <a:off x="1250576" y="1951581"/>
          <a:ext cx="88963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696"/>
                <a:gridCol w="3246527"/>
                <a:gridCol w="23831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DRUG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Evidence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Recommendation</a:t>
                      </a:r>
                      <a:endParaRPr lang="en-US" sz="2000" dirty="0"/>
                    </a:p>
                  </a:txBody>
                  <a:tcPr/>
                </a:tc>
              </a:tr>
              <a:tr h="81695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GnRH</a:t>
                      </a:r>
                      <a:r>
                        <a:rPr lang="en-US" sz="2400" dirty="0" smtClean="0"/>
                        <a:t>-a</a:t>
                      </a:r>
                      <a:r>
                        <a:rPr lang="en-US" sz="2400" baseline="0" dirty="0" smtClean="0"/>
                        <a:t> with Add Back Therapy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Brown et al., 2010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LNG-IUS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/>
                        <a:t>Abou-Setta</a:t>
                      </a:r>
                      <a:r>
                        <a:rPr lang="en-US" sz="1800" i="1" dirty="0" smtClean="0"/>
                        <a:t> et al.,</a:t>
                      </a:r>
                      <a:r>
                        <a:rPr lang="en-US" sz="1800" i="1" baseline="0" dirty="0" smtClean="0"/>
                        <a:t>2006; Gomez et al.,2007; </a:t>
                      </a:r>
                      <a:r>
                        <a:rPr lang="en-US" sz="1800" i="1" baseline="0" dirty="0" err="1" smtClean="0"/>
                        <a:t>Ferriera</a:t>
                      </a:r>
                      <a:r>
                        <a:rPr lang="en-US" sz="1800" i="1" baseline="0" dirty="0" smtClean="0"/>
                        <a:t> et al.,2010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Opioid Analgesics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7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437" y="76201"/>
            <a:ext cx="7200900" cy="1114715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 (Headings)"/>
                <a:cs typeface="Times New Roman" panose="02020603050405020304" pitchFamily="18" charset="0"/>
              </a:rPr>
              <a:t>Oral contraceptive pills</a:t>
            </a:r>
            <a:endParaRPr lang="en-US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36" y="1676401"/>
            <a:ext cx="10726269" cy="5181599"/>
          </a:xfrm>
        </p:spPr>
        <p:txBody>
          <a:bodyPr>
            <a:normAutofit fontScale="92500" lnSpcReduction="20000"/>
          </a:bodyPr>
          <a:lstStyle/>
          <a:p>
            <a:r>
              <a:rPr lang="en-US" sz="2551" dirty="0">
                <a:latin typeface="+mj-lt"/>
                <a:cs typeface="Times New Roman" panose="02020603050405020304" pitchFamily="18" charset="0"/>
              </a:rPr>
              <a:t>Hormonal suppression effective despite estrogen dependent disease</a:t>
            </a:r>
          </a:p>
          <a:p>
            <a:r>
              <a:rPr lang="en-US" sz="2551" u="sng" dirty="0">
                <a:latin typeface="+mj-lt"/>
                <a:cs typeface="Times New Roman" panose="02020603050405020304" pitchFamily="18" charset="0"/>
              </a:rPr>
              <a:t>Mechanism of action</a:t>
            </a:r>
            <a:r>
              <a:rPr lang="en-US" sz="255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79949" lvl="1" indent="-184596"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551" dirty="0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Inhibit Ovulation inhibition</a:t>
            </a:r>
          </a:p>
          <a:p>
            <a:pPr marL="479949" lvl="1" indent="-184596"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551" dirty="0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Lower </a:t>
            </a:r>
            <a:r>
              <a:rPr lang="en-US" sz="2551" dirty="0" err="1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Gonadotrophin</a:t>
            </a:r>
            <a:r>
              <a:rPr lang="en-US" sz="2551" dirty="0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 levels</a:t>
            </a:r>
          </a:p>
          <a:p>
            <a:pPr marL="479949" lvl="1" indent="-184596"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551" dirty="0" err="1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Decidualization</a:t>
            </a:r>
            <a:r>
              <a:rPr lang="en-US" sz="2551" dirty="0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 of implants</a:t>
            </a:r>
          </a:p>
          <a:p>
            <a:pPr marL="479949" lvl="1" indent="-184596"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551" dirty="0"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Reduce / abolishes retrograde menstruation</a:t>
            </a:r>
          </a:p>
          <a:p>
            <a:r>
              <a:rPr lang="en-US" sz="255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OCPs reduce dysmenorrhea &amp; pelvic pain as primary drugs</a:t>
            </a:r>
          </a:p>
          <a:p>
            <a:r>
              <a:rPr lang="en-US" sz="2551" dirty="0" err="1">
                <a:latin typeface="+mj-lt"/>
                <a:cs typeface="Times New Roman" panose="02020603050405020304" pitchFamily="18" charset="0"/>
              </a:rPr>
              <a:t>Continous</a:t>
            </a:r>
            <a:r>
              <a:rPr lang="en-US" sz="2551" dirty="0">
                <a:latin typeface="+mj-lt"/>
                <a:cs typeface="Times New Roman" panose="02020603050405020304" pitchFamily="18" charset="0"/>
              </a:rPr>
              <a:t> administration of OCP to avoid withdrawal bleeding beneficial for pain relief</a:t>
            </a:r>
          </a:p>
          <a:p>
            <a:r>
              <a:rPr lang="en-US" sz="255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Used to reduce recurrence post surgery</a:t>
            </a:r>
          </a:p>
          <a:p>
            <a:r>
              <a:rPr lang="en-US" sz="2551" dirty="0">
                <a:latin typeface="+mj-lt"/>
                <a:cs typeface="Times New Roman" panose="02020603050405020304" pitchFamily="18" charset="0"/>
              </a:rPr>
              <a:t>Vaginal contraceptive ring or transdermal patch effective to reduce dysmenorrhea, dyspareunia &amp; chronic pelvic pain</a:t>
            </a:r>
          </a:p>
          <a:p>
            <a:pPr marL="0" indent="0" algn="r">
              <a:buNone/>
            </a:pPr>
            <a:endParaRPr lang="en-US" sz="105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650" b="1" i="1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Vercellini</a:t>
            </a:r>
            <a:r>
              <a:rPr lang="en-US" sz="1650" b="1" i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et al., </a:t>
            </a:r>
            <a:r>
              <a:rPr lang="en-US" sz="1650" b="1" i="1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Fertil</a:t>
            </a:r>
            <a:r>
              <a:rPr lang="en-US" sz="1650" b="1" i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Steril</a:t>
            </a:r>
            <a:r>
              <a:rPr lang="en-US" sz="1650" b="1" i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2010</a:t>
            </a:r>
          </a:p>
          <a:p>
            <a:pPr marL="0" indent="0" algn="r">
              <a:buNone/>
            </a:pPr>
            <a:r>
              <a:rPr lang="en-US" sz="1650" b="1" i="1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Dunselman</a:t>
            </a:r>
            <a:r>
              <a:rPr lang="en-US" sz="1650" b="1" i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et al., Hum. </a:t>
            </a:r>
            <a:r>
              <a:rPr lang="en-US" sz="1650" b="1" i="1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Reprod</a:t>
            </a:r>
            <a:r>
              <a:rPr lang="en-US" sz="1650" b="1" i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2014: 29(3): 400-412</a:t>
            </a:r>
          </a:p>
          <a:p>
            <a:pPr marL="0" indent="0" algn="r"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153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 (Headings)"/>
              </a:rPr>
              <a:t>OC for pain </a:t>
            </a:r>
            <a:endParaRPr lang="en-US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458" y="1825625"/>
            <a:ext cx="6632619" cy="4351338"/>
          </a:xfrm>
        </p:spPr>
        <p:txBody>
          <a:bodyPr>
            <a:normAutofit lnSpcReduction="10000"/>
          </a:bodyPr>
          <a:lstStyle/>
          <a:p>
            <a:pPr marL="291113" indent="-291113" defTabSz="905255">
              <a:lnSpc>
                <a:spcPct val="120000"/>
              </a:lnSpc>
              <a:spcBef>
                <a:spcPts val="1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uFill>
                  <a:solidFill/>
                </a:uFill>
              </a:rPr>
              <a:t>Standard EE (35-50 µgm)+ P (19 </a:t>
            </a:r>
            <a:r>
              <a:rPr lang="en-US" sz="2400" dirty="0" err="1">
                <a:uFill>
                  <a:solidFill/>
                </a:uFill>
              </a:rPr>
              <a:t>nortestosterone</a:t>
            </a:r>
            <a:r>
              <a:rPr lang="en-US" sz="2400" dirty="0">
                <a:uFill>
                  <a:solidFill/>
                </a:uFill>
              </a:rPr>
              <a:t>) </a:t>
            </a:r>
          </a:p>
          <a:p>
            <a:pPr marL="291113" indent="-291113" defTabSz="905255">
              <a:lnSpc>
                <a:spcPct val="120000"/>
              </a:lnSpc>
              <a:spcBef>
                <a:spcPts val="1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uFill>
                  <a:solidFill/>
                </a:uFill>
              </a:rPr>
              <a:t>Newer EE (20µgm)+P (</a:t>
            </a:r>
            <a:r>
              <a:rPr lang="en-US" sz="2400" dirty="0" err="1">
                <a:uFill>
                  <a:solidFill/>
                </a:uFill>
              </a:rPr>
              <a:t>desogestrel</a:t>
            </a:r>
            <a:r>
              <a:rPr lang="en-US" sz="2400" dirty="0">
                <a:uFill>
                  <a:solidFill/>
                </a:uFill>
              </a:rPr>
              <a:t>, LNG)</a:t>
            </a:r>
          </a:p>
          <a:p>
            <a:pPr marL="270319" indent="-270319" defTabSz="905255">
              <a:lnSpc>
                <a:spcPct val="120000"/>
              </a:lnSpc>
              <a:spcBef>
                <a:spcPts val="100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600" u="sng" dirty="0">
              <a:uFill>
                <a:solidFill>
                  <a:srgbClr val="04617B"/>
                </a:solidFill>
              </a:uFill>
            </a:endParaRPr>
          </a:p>
          <a:p>
            <a:pPr marL="0" indent="0" defTabSz="905255">
              <a:lnSpc>
                <a:spcPct val="120000"/>
              </a:lnSpc>
              <a:spcBef>
                <a:spcPts val="100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b="1" dirty="0">
                <a:uFill>
                  <a:solidFill/>
                </a:uFill>
              </a:rPr>
              <a:t>A. Continuous</a:t>
            </a:r>
          </a:p>
          <a:p>
            <a:pPr marL="389763" lvl="1" indent="0" defTabSz="905255">
              <a:lnSpc>
                <a:spcPct val="120000"/>
              </a:lnSpc>
              <a:spcBef>
                <a:spcPts val="100"/>
              </a:spcBef>
              <a:buClr>
                <a:srgbClr val="0F6FC6"/>
              </a:buCl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uFill>
                  <a:solidFill/>
                </a:uFill>
              </a:rPr>
              <a:t>- Taken for 6-12 months</a:t>
            </a:r>
          </a:p>
          <a:p>
            <a:pPr marL="389763" lvl="1" indent="0" defTabSz="905255">
              <a:lnSpc>
                <a:spcPct val="120000"/>
              </a:lnSpc>
              <a:spcBef>
                <a:spcPts val="100"/>
              </a:spcBef>
              <a:buClr>
                <a:srgbClr val="0F6FC6"/>
              </a:buCl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uFill>
                  <a:solidFill/>
                </a:uFill>
              </a:rPr>
              <a:t>- Symptomatic relief 60-95%</a:t>
            </a:r>
          </a:p>
          <a:p>
            <a:pPr marL="389763" lvl="1" indent="0" defTabSz="905255">
              <a:lnSpc>
                <a:spcPct val="120000"/>
              </a:lnSpc>
              <a:spcBef>
                <a:spcPts val="100"/>
              </a:spcBef>
              <a:buClr>
                <a:srgbClr val="0F6FC6"/>
              </a:buCl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uFill>
                  <a:solidFill/>
                </a:uFill>
              </a:rPr>
              <a:t>- Recurrence  rate of 17-18% - 1</a:t>
            </a:r>
            <a:r>
              <a:rPr lang="en-US" sz="2200" baseline="29979" dirty="0">
                <a:uFill>
                  <a:solidFill/>
                </a:uFill>
              </a:rPr>
              <a:t>st</a:t>
            </a:r>
            <a:r>
              <a:rPr lang="en-US" sz="2200" dirty="0">
                <a:uFill>
                  <a:solidFill/>
                </a:uFill>
              </a:rPr>
              <a:t> year</a:t>
            </a:r>
          </a:p>
          <a:p>
            <a:pPr marL="0" indent="0" defTabSz="905255">
              <a:lnSpc>
                <a:spcPct val="120000"/>
              </a:lnSpc>
              <a:spcBef>
                <a:spcPts val="100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b="1" dirty="0">
                <a:uFill>
                  <a:solidFill/>
                </a:uFill>
              </a:rPr>
              <a:t>B. Cyclical</a:t>
            </a:r>
          </a:p>
          <a:p>
            <a:pPr marL="389763" lvl="1" indent="0" defTabSz="905255">
              <a:lnSpc>
                <a:spcPct val="120000"/>
              </a:lnSpc>
              <a:spcBef>
                <a:spcPts val="100"/>
              </a:spcBef>
              <a:buClr>
                <a:srgbClr val="0F6FC6"/>
              </a:buCl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uFill>
                  <a:solidFill/>
                </a:uFill>
              </a:rPr>
              <a:t>- Protects against development / recurrence</a:t>
            </a:r>
          </a:p>
          <a:p>
            <a:pPr marL="389763" lvl="1" indent="0" defTabSz="905255">
              <a:lnSpc>
                <a:spcPct val="120000"/>
              </a:lnSpc>
              <a:spcBef>
                <a:spcPts val="100"/>
              </a:spcBef>
              <a:buClr>
                <a:srgbClr val="0F6FC6"/>
              </a:buCl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uFill>
                  <a:solidFill/>
                </a:uFill>
              </a:rPr>
              <a:t>- Decreased amount of bleeding</a:t>
            </a:r>
          </a:p>
          <a:p>
            <a:endParaRPr lang="en-US" dirty="0"/>
          </a:p>
        </p:txBody>
      </p:sp>
      <p:sp>
        <p:nvSpPr>
          <p:cNvPr id="4" name="Shape 189"/>
          <p:cNvSpPr txBox="1">
            <a:spLocks/>
          </p:cNvSpPr>
          <p:nvPr/>
        </p:nvSpPr>
        <p:spPr>
          <a:xfrm>
            <a:off x="8305800" y="1611955"/>
            <a:ext cx="2228040" cy="45650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500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b="1" u="sng" dirty="0">
                <a:solidFill>
                  <a:prstClr val="white"/>
                </a:solidFill>
                <a:uFill>
                  <a:solidFill/>
                </a:uFill>
              </a:rPr>
              <a:t> Advantages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Cost 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Long-term therapy</a:t>
            </a:r>
          </a:p>
          <a:p>
            <a:pPr marL="0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b="1" u="sng" dirty="0">
                <a:solidFill>
                  <a:prstClr val="white"/>
                </a:solidFill>
                <a:uFill>
                  <a:solidFill/>
                </a:uFill>
              </a:rPr>
              <a:t> Disadvantages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Irregular bleeding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Weight gain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Bloating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Breast tenderness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Headache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VTE</a:t>
            </a:r>
          </a:p>
          <a:p>
            <a:pPr marL="239712" indent="-246062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prstClr val="white"/>
                </a:solidFill>
                <a:uFill>
                  <a:solidFill/>
                </a:uFill>
              </a:rPr>
              <a:t>Irritability</a:t>
            </a:r>
          </a:p>
        </p:txBody>
      </p:sp>
    </p:spTree>
    <p:extLst>
      <p:ext uri="{BB962C8B-B14F-4D97-AF65-F5344CB8AC3E}">
        <p14:creationId xmlns:p14="http://schemas.microsoft.com/office/powerpoint/2010/main" val="26362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 (Headings)"/>
              </a:rPr>
              <a:t>OCP for pain relief</a:t>
            </a:r>
            <a:endParaRPr lang="en-US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Standard vs low dose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Continuous vs cyclical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 (Headings)"/>
              </a:rPr>
              <a:t>Standard Vs low </a:t>
            </a:r>
            <a:r>
              <a:rPr lang="en-US" b="1" dirty="0" smtClean="0">
                <a:latin typeface="Calibri Light (Headings)"/>
              </a:rPr>
              <a:t>dose </a:t>
            </a:r>
            <a:r>
              <a:rPr lang="en-US" b="1" dirty="0">
                <a:latin typeface="Calibri Light (Headings)"/>
              </a:rPr>
              <a:t>OC</a:t>
            </a:r>
            <a:endParaRPr lang="en-US" dirty="0"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OC –over express ER and under express PR  in ectopic implants</a:t>
            </a:r>
          </a:p>
          <a:p>
            <a:r>
              <a:rPr lang="en-US" sz="2400" dirty="0"/>
              <a:t>EE in low dose (20-30 µgm) is supra-physiological</a:t>
            </a:r>
          </a:p>
          <a:p>
            <a:r>
              <a:rPr lang="en-US" sz="2400" dirty="0"/>
              <a:t>Previous use of OC associated with increased risk of endometriosis (DE)</a:t>
            </a:r>
          </a:p>
          <a:p>
            <a:pPr marL="0" indent="0" algn="r">
              <a:buNone/>
            </a:pPr>
            <a:r>
              <a:rPr lang="en-US" sz="2400" b="1" i="1" dirty="0">
                <a:solidFill>
                  <a:srgbClr val="A40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Casper RF. </a:t>
            </a:r>
            <a:r>
              <a:rPr lang="en-US" sz="2400" b="1" i="1" dirty="0" err="1">
                <a:solidFill>
                  <a:srgbClr val="A40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en-US" sz="2400" b="1" i="1" dirty="0">
                <a:solidFill>
                  <a:srgbClr val="A40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Ster;2017</a:t>
            </a:r>
            <a:endParaRPr lang="en-US" sz="2400" b="1" dirty="0">
              <a:solidFill>
                <a:srgbClr val="A40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Low dose improve dysmenorrhea, other pain symptoms, non-menstrual pain and deep dyspareunia</a:t>
            </a:r>
          </a:p>
          <a:p>
            <a:r>
              <a:rPr lang="en-US" sz="2400" dirty="0"/>
              <a:t>Lowest dose OC (15-20 µgm EE or 1.5 mg 17 </a:t>
            </a:r>
            <a:r>
              <a:rPr lang="el-GR" sz="2400" dirty="0"/>
              <a:t>β</a:t>
            </a:r>
            <a:r>
              <a:rPr lang="en-US" sz="2400" dirty="0"/>
              <a:t> estradiol)</a:t>
            </a:r>
          </a:p>
        </p:txBody>
      </p:sp>
    </p:spTree>
    <p:extLst>
      <p:ext uri="{BB962C8B-B14F-4D97-AF65-F5344CB8AC3E}">
        <p14:creationId xmlns:p14="http://schemas.microsoft.com/office/powerpoint/2010/main" val="35656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 (Headings)"/>
              </a:rPr>
              <a:t>Low dose 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Minimal </a:t>
            </a:r>
            <a:r>
              <a:rPr lang="en-US" sz="2400" dirty="0" smtClean="0"/>
              <a:t>withdrawal </a:t>
            </a:r>
            <a:r>
              <a:rPr lang="en-US" sz="2400" dirty="0"/>
              <a:t>bleed with low dose</a:t>
            </a:r>
          </a:p>
          <a:p>
            <a:pPr lvl="1"/>
            <a:r>
              <a:rPr lang="en-US" sz="2400" dirty="0"/>
              <a:t>Retrograde blood flow</a:t>
            </a:r>
          </a:p>
          <a:p>
            <a:pPr lvl="1"/>
            <a:r>
              <a:rPr lang="en-US" sz="2400" dirty="0"/>
              <a:t>Chances of endometrial fragments X pelvis</a:t>
            </a:r>
          </a:p>
          <a:p>
            <a:pPr lvl="1"/>
            <a:r>
              <a:rPr lang="en-US" sz="2400" dirty="0"/>
              <a:t>Inflammation</a:t>
            </a:r>
          </a:p>
          <a:p>
            <a:r>
              <a:rPr lang="en-US" sz="2400" dirty="0"/>
              <a:t>Reduced risk of thrombosis </a:t>
            </a:r>
          </a:p>
          <a:p>
            <a:r>
              <a:rPr lang="en-US" sz="2400" dirty="0"/>
              <a:t>Do not alter lipid profile</a:t>
            </a:r>
          </a:p>
          <a:p>
            <a:r>
              <a:rPr lang="en-US" sz="2400" dirty="0"/>
              <a:t>Lowest discontinuation rate compared to P or GnRH-a</a:t>
            </a:r>
          </a:p>
          <a:p>
            <a:pPr marL="0" indent="0" algn="r">
              <a:buNone/>
            </a:pPr>
            <a:endParaRPr lang="en-US" sz="2400" b="1" i="1" dirty="0">
              <a:solidFill>
                <a:srgbClr val="660033"/>
              </a:solidFill>
            </a:endParaRPr>
          </a:p>
          <a:p>
            <a:pPr marL="0" indent="0" algn="r">
              <a:buNone/>
            </a:pPr>
            <a:endParaRPr lang="en-US" sz="2400" b="1" i="1" dirty="0">
              <a:solidFill>
                <a:srgbClr val="660033"/>
              </a:solidFill>
            </a:endParaRPr>
          </a:p>
          <a:p>
            <a:pPr marL="0" indent="0" algn="r">
              <a:buNone/>
            </a:pPr>
            <a:r>
              <a:rPr lang="en-US" sz="2400" b="1" i="1" dirty="0">
                <a:solidFill>
                  <a:srgbClr val="660033"/>
                </a:solidFill>
              </a:rPr>
              <a:t>Endometriosis: diagnosis and </a:t>
            </a:r>
            <a:r>
              <a:rPr lang="en-US" sz="2400" i="1" dirty="0">
                <a:solidFill>
                  <a:srgbClr val="660033"/>
                </a:solidFill>
              </a:rPr>
              <a:t> </a:t>
            </a:r>
            <a:r>
              <a:rPr lang="en-US" sz="2400" b="1" i="1" dirty="0">
                <a:solidFill>
                  <a:srgbClr val="660033"/>
                </a:solidFill>
              </a:rPr>
              <a:t>management. NICE guideline NG73. 2017</a:t>
            </a:r>
            <a:r>
              <a:rPr lang="en-US" sz="2400" dirty="0">
                <a:solidFill>
                  <a:srgbClr val="660033"/>
                </a:solidFill>
              </a:rPr>
              <a:t> </a:t>
            </a:r>
          </a:p>
          <a:p>
            <a:endParaRPr lang="en-US" sz="2400" dirty="0">
              <a:solidFill>
                <a:srgbClr val="660033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14709" r="3046" b="38061"/>
          <a:stretch/>
        </p:blipFill>
        <p:spPr>
          <a:xfrm>
            <a:off x="2286000" y="855671"/>
            <a:ext cx="9296400" cy="2000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7" t="88928" r="10622" b="2975"/>
          <a:stretch/>
        </p:blipFill>
        <p:spPr>
          <a:xfrm>
            <a:off x="5943601" y="337352"/>
            <a:ext cx="3467963" cy="424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5953" y="3314671"/>
            <a:ext cx="8117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343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recurrence  for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dysmenorrhoea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compared to cyclical regimen ( RR 0.24; P= 0.04)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significant difference for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chronic pelvic pain and dyspareunia 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OCP associated with  non significant decrease of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cyst recurrence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cyclical schedule ( RR 0.54; P= 0.07)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1" y="3072174"/>
            <a:ext cx="7545765" cy="2261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Cochrane Review 2014</a:t>
            </a:r>
          </a:p>
          <a:p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or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Continous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OCP group fared better compared to cyclical OCP for dysmenorrhea, headaches, bloating, tiredness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compliance, contraceptive  efficacy &amp; safety profiles between both groups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226" y="3143177"/>
            <a:ext cx="528775" cy="5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2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7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 Light (Headings)"/>
              </a:rPr>
              <a:t>Continuous Vs Cyclical 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Continuous OC use of advantage</a:t>
            </a:r>
          </a:p>
          <a:p>
            <a:r>
              <a:rPr lang="en-US" dirty="0"/>
              <a:t>Continuous or cyclic</a:t>
            </a:r>
          </a:p>
          <a:p>
            <a:pPr lvl="1"/>
            <a:r>
              <a:rPr lang="en-US" u="sng" dirty="0"/>
              <a:t>No difference as regards pain, deep </a:t>
            </a:r>
            <a:r>
              <a:rPr lang="en-US" u="sng" dirty="0" err="1"/>
              <a:t>dysperunia</a:t>
            </a:r>
            <a:r>
              <a:rPr lang="en-US" u="sng" dirty="0"/>
              <a:t>, post-operative recurrence (a)</a:t>
            </a:r>
          </a:p>
          <a:p>
            <a:r>
              <a:rPr lang="en-US" dirty="0"/>
              <a:t>Erratic bleeding more common with continuous OC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should make choices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Shift from cyclical to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it-IT" sz="1900" b="1" i="1" dirty="0">
                <a:solidFill>
                  <a:srgbClr val="C00000"/>
                </a:solidFill>
              </a:rPr>
              <a:t> a. </a:t>
            </a:r>
            <a:r>
              <a:rPr lang="it-IT" sz="19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Muzii L , et al. Continuous versus cyclic </a:t>
            </a:r>
            <a:r>
              <a:rPr lang="en-US" sz="19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contraceptives after laparoscopic excision of ovarian </a:t>
            </a:r>
            <a:r>
              <a:rPr lang="en-US" sz="19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endometriomas</a:t>
            </a:r>
            <a:r>
              <a:rPr lang="en-US" sz="19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systematic review and  meta-analysis. Am J </a:t>
            </a:r>
            <a:r>
              <a:rPr lang="en-US" sz="19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Obstet</a:t>
            </a:r>
            <a:r>
              <a:rPr lang="en-US" sz="19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</a:t>
            </a:r>
            <a:r>
              <a:rPr lang="en-US" sz="19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2016;214:203–11</a:t>
            </a:r>
          </a:p>
          <a:p>
            <a:pPr>
              <a:buAutoNum type="alphaLcPeriod"/>
            </a:pPr>
            <a:endParaRPr lang="en-US" sz="2400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953" y="174790"/>
            <a:ext cx="7431436" cy="89201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 Light (Headings)"/>
                <a:cs typeface="Times New Roman" panose="02020603050405020304" pitchFamily="18" charset="0"/>
              </a:rPr>
              <a:t>Progesterone</a:t>
            </a:r>
            <a:endParaRPr lang="en-US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12" y="1613647"/>
            <a:ext cx="7431438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1" u="sng" dirty="0">
                <a:latin typeface="+mj-lt"/>
                <a:cs typeface="Times New Roman" panose="02020603050405020304" pitchFamily="18" charset="0"/>
              </a:rPr>
              <a:t>Mechanism of Action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Endometrial tissue- glandular atrophy and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decidualization</a:t>
            </a:r>
            <a:endParaRPr lang="en-US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Suppress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Gn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 release –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hypoestrogenic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 state – anovulation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Inhibition of angiogenesis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imes New Roman" panose="02020603050405020304" pitchFamily="18" charset="0"/>
              </a:rPr>
              <a:t>Anti-inflammatory, decreased markers of PF inflammation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90330" y="2308412"/>
            <a:ext cx="3787588" cy="3810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u="sng" dirty="0">
                <a:solidFill>
                  <a:prstClr val="white"/>
                </a:solidFill>
              </a:rPr>
              <a:t>SIDE EFFECTS</a:t>
            </a:r>
          </a:p>
          <a:p>
            <a:pPr marL="214370" indent="-214370"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Spotting and breakthrough bleeding (</a:t>
            </a:r>
            <a:r>
              <a:rPr lang="en-US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50%)</a:t>
            </a:r>
          </a:p>
          <a:p>
            <a:pPr marL="214370" indent="-214370"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 marL="214370" indent="-214370"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Weight gain and increased appetite</a:t>
            </a:r>
          </a:p>
          <a:p>
            <a:pPr marL="214370" indent="-214370"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Fluid retention</a:t>
            </a:r>
          </a:p>
          <a:p>
            <a:pPr marL="214370" indent="-214370"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and mood swings (1%-5%) </a:t>
            </a:r>
          </a:p>
          <a:p>
            <a:pPr marL="214370" indent="-214370"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Mastalgia</a:t>
            </a:r>
            <a:endParaRPr lang="en-US" dirty="0">
              <a:solidFill>
                <a:prstClr val="white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759"/>
            <a:ext cx="10972800" cy="98749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alibri Light (Headings)"/>
              </a:rPr>
              <a:t>Endometriosis Facts</a:t>
            </a:r>
            <a:endParaRPr lang="en-US" dirty="0">
              <a:solidFill>
                <a:srgbClr val="7030A0"/>
              </a:solidFill>
              <a:latin typeface="Calibri Ligh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Peak incidence in the age group of 25-30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20-40% of infertile women &amp; 5% of fertile women </a:t>
            </a:r>
          </a:p>
          <a:p>
            <a:r>
              <a:rPr lang="en-US" dirty="0"/>
              <a:t>Also found in 6-43% of women undergoing laparoscopic </a:t>
            </a:r>
            <a:r>
              <a:rPr lang="en-US" dirty="0" smtClean="0"/>
              <a:t>sterilization</a:t>
            </a:r>
          </a:p>
          <a:p>
            <a:r>
              <a:rPr lang="en-US" dirty="0"/>
              <a:t>Does NOT Discriminate by Race and Social </a:t>
            </a:r>
            <a:r>
              <a:rPr lang="en-US" dirty="0" smtClean="0"/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81449"/>
              </p:ext>
            </p:extLst>
          </p:nvPr>
        </p:nvGraphicFramePr>
        <p:xfrm>
          <a:off x="1237129" y="1417638"/>
          <a:ext cx="954741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197"/>
                <a:gridCol w="42542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Dose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ORAL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MPA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30-100mg</a:t>
                      </a:r>
                      <a:r>
                        <a:rPr lang="en-US" sz="2400" baseline="0" dirty="0" smtClean="0"/>
                        <a:t> daily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/>
                        <a:t>Norethindrone</a:t>
                      </a:r>
                      <a:r>
                        <a:rPr lang="en-US" sz="2400" dirty="0" smtClean="0"/>
                        <a:t> acetate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 mg daily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/>
                        <a:t>Dydrogesterone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Upto</a:t>
                      </a:r>
                      <a:r>
                        <a:rPr lang="en-US" sz="2400" dirty="0" smtClean="0"/>
                        <a:t> 60mg, 12 days per cycle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/>
                        <a:t>Dienogest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2mg daily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DEPOT</a:t>
                      </a:r>
                      <a:r>
                        <a:rPr lang="en-US" sz="2400" b="1" baseline="0" dirty="0" smtClean="0"/>
                        <a:t> PREPARATIONS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Constantia"/>
                        </a:rPr>
                        <a:t>DMPA-IM 150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150 mg </a:t>
                      </a:r>
                      <a:r>
                        <a:rPr lang="en-US" sz="2400" dirty="0" err="1" smtClean="0"/>
                        <a:t>im</a:t>
                      </a:r>
                      <a:r>
                        <a:rPr lang="en-US" sz="2400" dirty="0" smtClean="0"/>
                        <a:t> every 3m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DMPA-SC 104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104 mg </a:t>
                      </a:r>
                      <a:r>
                        <a:rPr lang="en-US" sz="2400" dirty="0" err="1" smtClean="0"/>
                        <a:t>sc</a:t>
                      </a:r>
                      <a:r>
                        <a:rPr lang="en-US" sz="2400" baseline="0" dirty="0" smtClean="0"/>
                        <a:t> every 3m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Constantia"/>
                        </a:rPr>
                        <a:t>Sub-dermal implants (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Constantia"/>
                        </a:rPr>
                        <a:t>Implanon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Constantia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Constantia"/>
                        </a:rPr>
                        <a:t>Intrauterine devices (LNG-IUS)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 Light (Headings)"/>
              </a:rPr>
              <a:t>Progestins</a:t>
            </a:r>
            <a:endParaRPr lang="en-US" b="1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8146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365126"/>
            <a:ext cx="767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 Light (Headings)"/>
              </a:rPr>
              <a:t>Choosing the progesterone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3341" y="1825625"/>
            <a:ext cx="10044953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Preferred </a:t>
            </a:r>
            <a:r>
              <a:rPr lang="en-US" dirty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relief in  DE (recto-sigmoid) and </a:t>
            </a:r>
            <a:r>
              <a:rPr lang="en-US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extra-pelvic</a:t>
            </a: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prstClr val="black"/>
                </a:solidFill>
              </a:rPr>
              <a:t> FIRST LINE ? </a:t>
            </a:r>
            <a:r>
              <a:rPr lang="en-US" i="1" dirty="0">
                <a:solidFill>
                  <a:prstClr val="black"/>
                </a:solidFill>
              </a:rPr>
              <a:t>(NICE, </a:t>
            </a:r>
            <a:r>
              <a:rPr lang="en-US" i="1" dirty="0" smtClean="0">
                <a:solidFill>
                  <a:prstClr val="black"/>
                </a:solidFill>
              </a:rPr>
              <a:t>2017 and Grade A: ESHRE 2013)</a:t>
            </a:r>
            <a:endParaRPr lang="en-US" i="1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Oral-NETA </a:t>
            </a:r>
            <a:r>
              <a:rPr lang="en-US" dirty="0">
                <a:solidFill>
                  <a:prstClr val="black"/>
                </a:solidFill>
              </a:rPr>
              <a:t>first choice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Useful in pain relief as OC/ </a:t>
            </a:r>
            <a:r>
              <a:rPr lang="en-US" dirty="0" err="1">
                <a:solidFill>
                  <a:prstClr val="black"/>
                </a:solidFill>
              </a:rPr>
              <a:t>GnRH</a:t>
            </a:r>
            <a:r>
              <a:rPr lang="en-US" dirty="0">
                <a:solidFill>
                  <a:prstClr val="black"/>
                </a:solidFill>
              </a:rPr>
              <a:t>-a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Progressive and gradual effect</a:t>
            </a:r>
          </a:p>
          <a:p>
            <a:r>
              <a:rPr lang="en-US" dirty="0">
                <a:solidFill>
                  <a:prstClr val="black"/>
                </a:solidFill>
              </a:rPr>
              <a:t>DMPA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Similar benefits as </a:t>
            </a:r>
            <a:r>
              <a:rPr lang="en-US" dirty="0" err="1">
                <a:solidFill>
                  <a:prstClr val="black"/>
                </a:solidFill>
              </a:rPr>
              <a:t>GnRH</a:t>
            </a:r>
            <a:r>
              <a:rPr lang="en-US" dirty="0">
                <a:solidFill>
                  <a:prstClr val="black"/>
                </a:solidFill>
              </a:rPr>
              <a:t>-a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Low on cost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Erratic bleeding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return to fertility </a:t>
            </a:r>
          </a:p>
        </p:txBody>
      </p:sp>
    </p:spTree>
    <p:extLst>
      <p:ext uri="{BB962C8B-B14F-4D97-AF65-F5344CB8AC3E}">
        <p14:creationId xmlns:p14="http://schemas.microsoft.com/office/powerpoint/2010/main" val="36406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 Light (Headings)"/>
                <a:cs typeface="Times New Roman" panose="02020603050405020304" pitchFamily="18" charset="0"/>
              </a:rPr>
              <a:t>LNG- IUS</a:t>
            </a:r>
            <a:endParaRPr lang="en-US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Releases </a:t>
            </a:r>
            <a:r>
              <a:rPr lang="en-US" sz="2400" dirty="0" err="1">
                <a:cs typeface="Times New Roman" panose="02020603050405020304" pitchFamily="18" charset="0"/>
              </a:rPr>
              <a:t>Levonorgestrel</a:t>
            </a:r>
            <a:r>
              <a:rPr lang="en-US" sz="2400" dirty="0">
                <a:cs typeface="Times New Roman" panose="02020603050405020304" pitchFamily="18" charset="0"/>
              </a:rPr>
              <a:t> 20 µg/d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LNG-IUS used for 12 months- decreased dysmenorrhea, pelvic pain, deep dyspareunia and increased degree of patient satisfaction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Reduction in rectovaginal </a:t>
            </a:r>
            <a:r>
              <a:rPr lang="en-US" sz="2400" dirty="0" err="1">
                <a:cs typeface="Times New Roman" panose="02020603050405020304" pitchFamily="18" charset="0"/>
              </a:rPr>
              <a:t>endometriotic</a:t>
            </a:r>
            <a:r>
              <a:rPr lang="en-US" sz="2400" dirty="0">
                <a:cs typeface="Times New Roman" panose="02020603050405020304" pitchFamily="18" charset="0"/>
              </a:rPr>
              <a:t> nodules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Reduces pain in </a:t>
            </a:r>
            <a:r>
              <a:rPr lang="en-US" sz="2400" dirty="0" err="1">
                <a:cs typeface="Times New Roman" panose="02020603050405020304" pitchFamily="18" charset="0"/>
              </a:rPr>
              <a:t>Adenomyosis</a:t>
            </a:r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Decreases recurrence post surgery, </a:t>
            </a:r>
            <a:r>
              <a:rPr lang="en-US" sz="2400" dirty="0"/>
              <a:t>lower dysmenorrhea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Effects are similar to </a:t>
            </a:r>
            <a:r>
              <a:rPr lang="en-US" sz="2400" dirty="0" err="1"/>
              <a:t>GnRH</a:t>
            </a:r>
            <a:r>
              <a:rPr lang="en-US" sz="2400" dirty="0"/>
              <a:t>-a on pelvic pain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Option for t/t of pain in adolescents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 post-op benefit 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endometrioma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850" y="609600"/>
            <a:ext cx="1047351" cy="1102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248401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Tanmahasunut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Obst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2012, </a:t>
            </a:r>
            <a:r>
              <a:rPr lang="en-US" sz="1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Yoost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al., J </a:t>
            </a:r>
            <a:r>
              <a:rPr lang="en-US" sz="1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Adolesc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Gynecol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Journal of pediatric and adolescent gynecology."/>
              </a:rPr>
              <a:t>.</a:t>
            </a:r>
            <a:r>
              <a:rPr lang="en-US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2013,Imai et al., </a:t>
            </a:r>
            <a:r>
              <a:rPr lang="sv-SE" sz="1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 Exp stet Gynecol. 2014</a:t>
            </a:r>
            <a:endParaRPr lang="en-US" sz="1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483" r="11364" b="40626"/>
          <a:stretch/>
        </p:blipFill>
        <p:spPr>
          <a:xfrm>
            <a:off x="1694306" y="-30102"/>
            <a:ext cx="6916295" cy="2620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74999" r="58349" b="18254"/>
          <a:stretch/>
        </p:blipFill>
        <p:spPr>
          <a:xfrm>
            <a:off x="1752601" y="0"/>
            <a:ext cx="2115101" cy="285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1" t="72735" r="10622" b="17819"/>
          <a:stretch/>
        </p:blipFill>
        <p:spPr>
          <a:xfrm>
            <a:off x="8191054" y="1"/>
            <a:ext cx="1714947" cy="400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3117" y="2895601"/>
            <a:ext cx="7602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blinded RCT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patients undergoing conservative laparoscopic surgery for endometriosis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LNG IUD inserted post operatively (n= 28)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Expectant management (n=27)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follow up- 12 months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RESULTS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8401" y="4846248"/>
          <a:ext cx="7831589" cy="155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7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2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98" marR="68598" marT="34299" marB="34299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LNG group</a:t>
                      </a:r>
                      <a:endParaRPr lang="en-US" sz="1400" dirty="0"/>
                    </a:p>
                  </a:txBody>
                  <a:tcPr marL="68598" marR="68598" marT="34299" marB="34299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Expectant mgmt.</a:t>
                      </a:r>
                      <a:endParaRPr lang="en-US" sz="1400" dirty="0"/>
                    </a:p>
                  </a:txBody>
                  <a:tcPr marL="68598" marR="68598" marT="34299" marB="34299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value</a:t>
                      </a:r>
                      <a:endParaRPr lang="en-US" sz="1400" dirty="0"/>
                    </a:p>
                  </a:txBody>
                  <a:tcPr marL="68598" marR="68598" marT="34299" marB="34299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2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Dec. in VAS</a:t>
                      </a:r>
                      <a:r>
                        <a:rPr lang="en-US" sz="1400" b="1" baseline="0" dirty="0" smtClean="0"/>
                        <a:t> score(mm)</a:t>
                      </a:r>
                      <a:endParaRPr lang="en-US" sz="1400" b="1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-81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-50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18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Dec. in pelvic pain analogue score(mm(</a:t>
                      </a:r>
                      <a:endParaRPr lang="en-US" sz="1400" b="1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-48.5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0.038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2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Recurrent </a:t>
                      </a:r>
                      <a:r>
                        <a:rPr lang="en-US" sz="1400" b="1" dirty="0" err="1" smtClean="0"/>
                        <a:t>dysmenorrhoea</a:t>
                      </a:r>
                      <a:endParaRPr lang="en-US" sz="1400" b="1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7.4%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39.1%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0.014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4198" y="5110118"/>
            <a:ext cx="1106003" cy="3000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6764" y="291353"/>
            <a:ext cx="8229600" cy="1143000"/>
          </a:xfrm>
        </p:spPr>
        <p:txBody>
          <a:bodyPr/>
          <a:lstStyle/>
          <a:p>
            <a:pPr algn="ctr"/>
            <a:r>
              <a:rPr lang="en-GB" b="1" dirty="0" err="1" smtClean="0">
                <a:latin typeface="Calibri Light (Headings)"/>
                <a:cs typeface="Times New Roman" panose="02020603050405020304" pitchFamily="18" charset="0"/>
              </a:rPr>
              <a:t>Dienogest</a:t>
            </a:r>
            <a:r>
              <a:rPr lang="en-GB" b="1" dirty="0" smtClean="0">
                <a:latin typeface="Calibri Light (Headings)"/>
                <a:cs typeface="Times New Roman" panose="02020603050405020304" pitchFamily="18" charset="0"/>
              </a:rPr>
              <a:t> </a:t>
            </a:r>
            <a:endParaRPr lang="en-GB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6787" y="2142306"/>
            <a:ext cx="10179425" cy="5477694"/>
          </a:xfrm>
        </p:spPr>
        <p:txBody>
          <a:bodyPr>
            <a:normAutofit/>
          </a:bodyPr>
          <a:lstStyle/>
          <a:p>
            <a:r>
              <a:rPr lang="en-I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19-nor-testosterone derivative with </a:t>
            </a:r>
            <a:r>
              <a:rPr lang="en-IN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progestogenic</a:t>
            </a:r>
            <a:r>
              <a:rPr lang="en-I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antiandrogenic</a:t>
            </a:r>
            <a:r>
              <a:rPr lang="en-I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</a:t>
            </a:r>
          </a:p>
          <a:p>
            <a:r>
              <a:rPr lang="en-I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Dose- 2 mg/d</a:t>
            </a:r>
          </a:p>
          <a:p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dose of 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2mg per day 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window is achieved with moderate suppression of E2 levels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kept in range 20-50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/ml) avoiding stimulation of lesions and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hypoestrogenic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side effects on BMD is not seen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342991">
              <a:spcBef>
                <a:spcPts val="0"/>
              </a:spcBef>
              <a:buNone/>
            </a:pPr>
            <a:r>
              <a:rPr lang="en-US" sz="1125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Kohler et al. Intl J </a:t>
            </a:r>
            <a:r>
              <a:rPr lang="en-US" sz="1125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Gynecol</a:t>
            </a:r>
            <a:r>
              <a:rPr lang="en-US" sz="1125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125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Obstet</a:t>
            </a:r>
            <a:r>
              <a:rPr lang="en-US" sz="1125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2010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329907" y="153988"/>
            <a:ext cx="530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ja-JP" sz="200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title"/>
          </p:nvPr>
        </p:nvSpPr>
        <p:spPr>
          <a:xfrm>
            <a:off x="1999582" y="135407"/>
            <a:ext cx="8229600" cy="609398"/>
          </a:xfrm>
        </p:spPr>
        <p:txBody>
          <a:bodyPr vert="horz" lIns="0" tIns="0" rIns="0" bIns="0" rtlCol="0" anchor="t">
            <a:spAutoFit/>
          </a:bodyPr>
          <a:lstStyle/>
          <a:p>
            <a:pPr eaLnBrk="1" hangingPunct="1"/>
            <a:r>
              <a:rPr lang="en-GB" altLang="ja-JP" b="1" dirty="0" err="1">
                <a:latin typeface="Calibri Light (Headings)"/>
                <a:ea typeface="ＭＳ Ｐゴシック" charset="0"/>
                <a:cs typeface="Comic Sans MS"/>
              </a:rPr>
              <a:t>Dienogest</a:t>
            </a:r>
            <a:r>
              <a:rPr lang="en-GB" altLang="ja-JP" b="1" dirty="0">
                <a:latin typeface="Calibri Light (Headings)"/>
                <a:ea typeface="ＭＳ Ｐゴシック" charset="0"/>
                <a:cs typeface="Comic Sans MS"/>
              </a:rPr>
              <a:t>: Unique chemistry</a:t>
            </a:r>
            <a:endParaRPr lang="en-US" altLang="ja-JP" b="1" dirty="0">
              <a:latin typeface="Calibri Light (Headings)"/>
              <a:ea typeface="ＭＳ Ｐゴシック" charset="0"/>
              <a:cs typeface="Comic Sans M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412706" y="6478587"/>
            <a:ext cx="2047970" cy="2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768" tIns="21884" rIns="43768" bIns="2188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kumimoji="0" lang="en-GB" altLang="ja-JP" sz="1200" i="1" dirty="0" err="1">
                <a:latin typeface="+mj-lt"/>
              </a:rPr>
              <a:t>Oettel</a:t>
            </a:r>
            <a:r>
              <a:rPr kumimoji="0" lang="en-GB" altLang="ja-JP" sz="1200" i="1" dirty="0">
                <a:latin typeface="+mj-lt"/>
              </a:rPr>
              <a:t> et al, 1995.</a:t>
            </a:r>
            <a:endParaRPr kumimoji="0" lang="en-GB" altLang="ja-JP" sz="1200" dirty="0">
              <a:latin typeface="+mj-lt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 rot="20400000">
            <a:off x="4314158" y="3486714"/>
            <a:ext cx="1006475" cy="615950"/>
          </a:xfrm>
          <a:prstGeom prst="ellipse">
            <a:avLst/>
          </a:prstGeom>
          <a:solidFill>
            <a:srgbClr val="FF99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3768" tIns="21884" rIns="43768" bIns="2188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altLang="ja-JP" sz="160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251156" y="1959540"/>
            <a:ext cx="3071268" cy="3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768" tIns="21884" rIns="43768" bIns="2188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ja-JP" dirty="0">
                <a:latin typeface="+mj-lt"/>
                <a:ea typeface="ＭＳ Ｐゴシック" charset="0"/>
                <a:cs typeface="ＭＳ Ｐゴシック" charset="0"/>
              </a:rPr>
              <a:t>17</a:t>
            </a:r>
            <a:r>
              <a:rPr lang="en-GB" altLang="ja-JP" dirty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-</a:t>
            </a:r>
            <a:r>
              <a:rPr lang="en-GB" altLang="ja-JP" dirty="0" err="1" smtClean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cyanomethyl</a:t>
            </a:r>
            <a:r>
              <a:rPr lang="en-GB" altLang="ja-JP" dirty="0" smtClean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 group</a:t>
            </a:r>
            <a:endParaRPr lang="en-GB" altLang="ja-JP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356374" y="3064440"/>
            <a:ext cx="2356640" cy="3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768" tIns="21884" rIns="43768" bIns="21884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rgbClr val="18AE87"/>
              </a:buClr>
              <a:defRPr/>
            </a:pPr>
            <a:r>
              <a:rPr lang="en-GB" altLang="ja-JP">
                <a:latin typeface="+mj-lt"/>
                <a:ea typeface="ＭＳ Ｐゴシック" charset="0"/>
                <a:cs typeface="ＭＳ Ｐゴシック" charset="0"/>
              </a:rPr>
              <a:t> Additional double bond</a:t>
            </a:r>
            <a:endParaRPr lang="en-GB" altLang="ja-JP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936022" y="4690972"/>
            <a:ext cx="414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ja-JP" sz="3000" dirty="0">
                <a:latin typeface="+mj-lt"/>
                <a:ea typeface="ＭＳ Ｐゴシック" charset="0"/>
                <a:cs typeface="ＭＳ Ｐゴシック" charset="0"/>
              </a:rPr>
              <a:t>= unique characteristics</a:t>
            </a:r>
            <a:endParaRPr lang="en-US" altLang="ja-JP" sz="30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8645" y="1433245"/>
            <a:ext cx="4859569" cy="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768" tIns="21884" rIns="43768" bIns="21884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rgbClr val="18AE87"/>
              </a:buClr>
              <a:defRPr/>
            </a:pPr>
            <a:r>
              <a:rPr lang="en-GB" altLang="ja-JP" sz="2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400" dirty="0" err="1">
                <a:latin typeface="+mj-lt"/>
                <a:ea typeface="ＭＳ Ｐゴシック" charset="0"/>
                <a:cs typeface="ＭＳ Ｐゴシック" charset="0"/>
              </a:rPr>
              <a:t>Dienogest</a:t>
            </a:r>
            <a:r>
              <a:rPr lang="en-GB" altLang="ja-JP" sz="2400" dirty="0">
                <a:latin typeface="+mj-lt"/>
                <a:ea typeface="ＭＳ Ｐゴシック" charset="0"/>
                <a:cs typeface="ＭＳ Ｐゴシック" charset="0"/>
              </a:rPr>
              <a:t> (DNG) is a 19-norprogestin </a:t>
            </a:r>
            <a:br>
              <a:rPr lang="en-GB" altLang="ja-JP" sz="2400" dirty="0">
                <a:latin typeface="+mj-lt"/>
                <a:ea typeface="ＭＳ Ｐゴシック" charset="0"/>
                <a:cs typeface="ＭＳ Ｐゴシック" charset="0"/>
              </a:rPr>
            </a:br>
            <a:r>
              <a:rPr lang="en-GB" altLang="ja-JP" sz="2400" dirty="0">
                <a:latin typeface="+mj-lt"/>
                <a:ea typeface="ＭＳ Ｐゴシック" charset="0"/>
                <a:cs typeface="ＭＳ Ｐゴシック" charset="0"/>
              </a:rPr>
              <a:t>(derived from 19-nortestosterone)</a:t>
            </a:r>
            <a:endParaRPr lang="en-GB" altLang="ja-JP" sz="2400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21" name="AutoShape 13"/>
          <p:cNvSpPr>
            <a:spLocks noChangeAspect="1" noChangeArrowheads="1" noTextEdit="1"/>
          </p:cNvSpPr>
          <p:nvPr/>
        </p:nvSpPr>
        <p:spPr bwMode="auto">
          <a:xfrm>
            <a:off x="2583783" y="1473276"/>
            <a:ext cx="5464175" cy="37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3344617" y="3968603"/>
            <a:ext cx="2231" cy="7037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3344616" y="4672354"/>
            <a:ext cx="591264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3935881" y="4672354"/>
            <a:ext cx="586802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3935882" y="4626357"/>
            <a:ext cx="506479" cy="29897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4522684" y="3968603"/>
            <a:ext cx="2231" cy="7037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 flipV="1">
            <a:off x="3935881" y="3616727"/>
            <a:ext cx="586802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3344616" y="3616727"/>
            <a:ext cx="591264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4522683" y="4672354"/>
            <a:ext cx="593496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5116178" y="4672354"/>
            <a:ext cx="591264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5707444" y="3968603"/>
            <a:ext cx="2231" cy="7037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 flipV="1">
            <a:off x="5116178" y="3616727"/>
            <a:ext cx="591264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4522683" y="3616727"/>
            <a:ext cx="593496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4605237" y="3715620"/>
            <a:ext cx="510942" cy="30587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V="1">
            <a:off x="5707443" y="3616727"/>
            <a:ext cx="586802" cy="35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V="1">
            <a:off x="6294246" y="2917576"/>
            <a:ext cx="2231" cy="6991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H="1" flipV="1">
            <a:off x="5707443" y="2570299"/>
            <a:ext cx="586802" cy="34727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5116178" y="2570299"/>
            <a:ext cx="591264" cy="34727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V="1">
            <a:off x="5116179" y="2917576"/>
            <a:ext cx="2231" cy="6991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5707444" y="3458037"/>
            <a:ext cx="2231" cy="482966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Freeform 33"/>
          <p:cNvSpPr>
            <a:spLocks/>
          </p:cNvSpPr>
          <p:nvPr/>
        </p:nvSpPr>
        <p:spPr bwMode="auto">
          <a:xfrm>
            <a:off x="5638276" y="3458037"/>
            <a:ext cx="138334" cy="510564"/>
          </a:xfrm>
          <a:custGeom>
            <a:avLst/>
            <a:gdLst>
              <a:gd name="T0" fmla="*/ 0 w 62"/>
              <a:gd name="T1" fmla="*/ 0 h 222"/>
              <a:gd name="T2" fmla="*/ 62 w 62"/>
              <a:gd name="T3" fmla="*/ 0 h 222"/>
              <a:gd name="T4" fmla="*/ 37 w 62"/>
              <a:gd name="T5" fmla="*/ 212 h 222"/>
              <a:gd name="T6" fmla="*/ 31 w 62"/>
              <a:gd name="T7" fmla="*/ 222 h 222"/>
              <a:gd name="T8" fmla="*/ 25 w 62"/>
              <a:gd name="T9" fmla="*/ 212 h 222"/>
              <a:gd name="T10" fmla="*/ 0 w 62"/>
              <a:gd name="T11" fmla="*/ 0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222"/>
              <a:gd name="T20" fmla="*/ 62 w 62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222">
                <a:moveTo>
                  <a:pt x="0" y="0"/>
                </a:moveTo>
                <a:lnTo>
                  <a:pt x="62" y="0"/>
                </a:lnTo>
                <a:lnTo>
                  <a:pt x="37" y="212"/>
                </a:lnTo>
                <a:lnTo>
                  <a:pt x="31" y="222"/>
                </a:lnTo>
                <a:lnTo>
                  <a:pt x="25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>
            <a:off x="6289783" y="3646624"/>
            <a:ext cx="2231" cy="597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Freeform 35"/>
          <p:cNvSpPr>
            <a:spLocks/>
          </p:cNvSpPr>
          <p:nvPr/>
        </p:nvSpPr>
        <p:spPr bwMode="auto">
          <a:xfrm>
            <a:off x="6280858" y="3616727"/>
            <a:ext cx="22312" cy="94293"/>
          </a:xfrm>
          <a:custGeom>
            <a:avLst/>
            <a:gdLst>
              <a:gd name="T0" fmla="*/ 0 w 10"/>
              <a:gd name="T1" fmla="*/ 41 h 41"/>
              <a:gd name="T2" fmla="*/ 0 w 10"/>
              <a:gd name="T3" fmla="*/ 10 h 41"/>
              <a:gd name="T4" fmla="*/ 6 w 10"/>
              <a:gd name="T5" fmla="*/ 0 h 41"/>
              <a:gd name="T6" fmla="*/ 10 w 10"/>
              <a:gd name="T7" fmla="*/ 8 h 41"/>
              <a:gd name="T8" fmla="*/ 10 w 10"/>
              <a:gd name="T9" fmla="*/ 41 h 41"/>
              <a:gd name="T10" fmla="*/ 0 w 10"/>
              <a:gd name="T11" fmla="*/ 41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41"/>
              <a:gd name="T20" fmla="*/ 10 w 10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41">
                <a:moveTo>
                  <a:pt x="0" y="41"/>
                </a:moveTo>
                <a:lnTo>
                  <a:pt x="0" y="10"/>
                </a:lnTo>
                <a:lnTo>
                  <a:pt x="6" y="0"/>
                </a:lnTo>
                <a:lnTo>
                  <a:pt x="10" y="8"/>
                </a:lnTo>
                <a:lnTo>
                  <a:pt x="10" y="41"/>
                </a:lnTo>
                <a:lnTo>
                  <a:pt x="0" y="4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>
            <a:off x="6289783" y="3786915"/>
            <a:ext cx="2231" cy="551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6280858" y="3782315"/>
            <a:ext cx="22312" cy="643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6289783" y="3922605"/>
            <a:ext cx="2231" cy="597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6280858" y="3918006"/>
            <a:ext cx="22312" cy="6899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6289783" y="4085894"/>
            <a:ext cx="2231" cy="574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6280858" y="4058297"/>
            <a:ext cx="22312" cy="666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6289783" y="4221584"/>
            <a:ext cx="2231" cy="574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6280858" y="4216985"/>
            <a:ext cx="22312" cy="712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 flipH="1">
            <a:off x="2916230" y="4695351"/>
            <a:ext cx="468549" cy="28288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>
            <a:off x="2876068" y="4626357"/>
            <a:ext cx="468549" cy="275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6276396" y="2416211"/>
            <a:ext cx="17849" cy="4737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Freeform 47"/>
          <p:cNvSpPr>
            <a:spLocks/>
          </p:cNvSpPr>
          <p:nvPr/>
        </p:nvSpPr>
        <p:spPr bwMode="auto">
          <a:xfrm>
            <a:off x="6209460" y="2411612"/>
            <a:ext cx="136102" cy="505965"/>
          </a:xfrm>
          <a:custGeom>
            <a:avLst/>
            <a:gdLst>
              <a:gd name="T0" fmla="*/ 0 w 61"/>
              <a:gd name="T1" fmla="*/ 2 h 220"/>
              <a:gd name="T2" fmla="*/ 61 w 61"/>
              <a:gd name="T3" fmla="*/ 0 h 220"/>
              <a:gd name="T4" fmla="*/ 44 w 61"/>
              <a:gd name="T5" fmla="*/ 212 h 220"/>
              <a:gd name="T6" fmla="*/ 38 w 61"/>
              <a:gd name="T7" fmla="*/ 220 h 220"/>
              <a:gd name="T8" fmla="*/ 32 w 61"/>
              <a:gd name="T9" fmla="*/ 210 h 220"/>
              <a:gd name="T10" fmla="*/ 0 w 61"/>
              <a:gd name="T11" fmla="*/ 2 h 2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220"/>
              <a:gd name="T20" fmla="*/ 61 w 61"/>
              <a:gd name="T21" fmla="*/ 220 h 2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220">
                <a:moveTo>
                  <a:pt x="0" y="2"/>
                </a:moveTo>
                <a:lnTo>
                  <a:pt x="61" y="0"/>
                </a:lnTo>
                <a:lnTo>
                  <a:pt x="44" y="212"/>
                </a:lnTo>
                <a:lnTo>
                  <a:pt x="38" y="220"/>
                </a:lnTo>
                <a:lnTo>
                  <a:pt x="32" y="210"/>
                </a:lnTo>
                <a:lnTo>
                  <a:pt x="0" y="2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>
            <a:off x="6294245" y="3616727"/>
            <a:ext cx="647044" cy="21618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 flipV="1">
            <a:off x="6941290" y="3264851"/>
            <a:ext cx="397151" cy="56806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 flipV="1">
            <a:off x="6941290" y="2701391"/>
            <a:ext cx="397151" cy="5634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V="1">
            <a:off x="6294245" y="2701391"/>
            <a:ext cx="647044" cy="21618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>
            <a:off x="6959138" y="2701390"/>
            <a:ext cx="493092" cy="2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6934595" y="2618596"/>
            <a:ext cx="515404" cy="140290"/>
          </a:xfrm>
          <a:custGeom>
            <a:avLst/>
            <a:gdLst>
              <a:gd name="T0" fmla="*/ 231 w 231"/>
              <a:gd name="T1" fmla="*/ 0 h 61"/>
              <a:gd name="T2" fmla="*/ 231 w 231"/>
              <a:gd name="T3" fmla="*/ 61 h 61"/>
              <a:gd name="T4" fmla="*/ 10 w 231"/>
              <a:gd name="T5" fmla="*/ 37 h 61"/>
              <a:gd name="T6" fmla="*/ 0 w 231"/>
              <a:gd name="T7" fmla="*/ 30 h 61"/>
              <a:gd name="T8" fmla="*/ 4 w 231"/>
              <a:gd name="T9" fmla="*/ 26 h 61"/>
              <a:gd name="T10" fmla="*/ 231 w 231"/>
              <a:gd name="T11" fmla="*/ 0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1"/>
              <a:gd name="T19" fmla="*/ 0 h 61"/>
              <a:gd name="T20" fmla="*/ 231 w 231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1" h="61">
                <a:moveTo>
                  <a:pt x="231" y="0"/>
                </a:moveTo>
                <a:lnTo>
                  <a:pt x="231" y="61"/>
                </a:lnTo>
                <a:lnTo>
                  <a:pt x="10" y="37"/>
                </a:lnTo>
                <a:lnTo>
                  <a:pt x="0" y="30"/>
                </a:lnTo>
                <a:lnTo>
                  <a:pt x="4" y="26"/>
                </a:lnTo>
                <a:lnTo>
                  <a:pt x="231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Line 54"/>
          <p:cNvSpPr>
            <a:spLocks noChangeShapeType="1"/>
          </p:cNvSpPr>
          <p:nvPr/>
        </p:nvSpPr>
        <p:spPr bwMode="auto">
          <a:xfrm flipV="1">
            <a:off x="6936827" y="2636996"/>
            <a:ext cx="2231" cy="459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Freeform 55"/>
          <p:cNvSpPr>
            <a:spLocks/>
          </p:cNvSpPr>
          <p:nvPr/>
        </p:nvSpPr>
        <p:spPr bwMode="auto">
          <a:xfrm>
            <a:off x="6927902" y="2632396"/>
            <a:ext cx="22312" cy="68995"/>
          </a:xfrm>
          <a:custGeom>
            <a:avLst/>
            <a:gdLst>
              <a:gd name="T0" fmla="*/ 10 w 10"/>
              <a:gd name="T1" fmla="*/ 0 h 30"/>
              <a:gd name="T2" fmla="*/ 10 w 10"/>
              <a:gd name="T3" fmla="*/ 26 h 30"/>
              <a:gd name="T4" fmla="*/ 6 w 10"/>
              <a:gd name="T5" fmla="*/ 30 h 30"/>
              <a:gd name="T6" fmla="*/ 0 w 10"/>
              <a:gd name="T7" fmla="*/ 26 h 30"/>
              <a:gd name="T8" fmla="*/ 0 w 10"/>
              <a:gd name="T9" fmla="*/ 0 h 30"/>
              <a:gd name="T10" fmla="*/ 10 w 10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30"/>
              <a:gd name="T20" fmla="*/ 10 w 10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30">
                <a:moveTo>
                  <a:pt x="10" y="0"/>
                </a:moveTo>
                <a:lnTo>
                  <a:pt x="10" y="26"/>
                </a:lnTo>
                <a:lnTo>
                  <a:pt x="6" y="30"/>
                </a:lnTo>
                <a:lnTo>
                  <a:pt x="0" y="26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 flipV="1">
            <a:off x="6936827" y="2510504"/>
            <a:ext cx="2231" cy="50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6927902" y="2505904"/>
            <a:ext cx="22312" cy="597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Line 58"/>
          <p:cNvSpPr>
            <a:spLocks noChangeShapeType="1"/>
          </p:cNvSpPr>
          <p:nvPr/>
        </p:nvSpPr>
        <p:spPr bwMode="auto">
          <a:xfrm flipV="1">
            <a:off x="6936827" y="2384012"/>
            <a:ext cx="2231" cy="50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6927902" y="2379413"/>
            <a:ext cx="22312" cy="597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 flipV="1">
            <a:off x="6936827" y="2257521"/>
            <a:ext cx="2231" cy="50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6927902" y="2252922"/>
            <a:ext cx="22312" cy="597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 flipV="1">
            <a:off x="6936827" y="2131030"/>
            <a:ext cx="2231" cy="50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6927902" y="2126430"/>
            <a:ext cx="22312" cy="5979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Line 64"/>
          <p:cNvSpPr>
            <a:spLocks noChangeShapeType="1"/>
          </p:cNvSpPr>
          <p:nvPr/>
        </p:nvSpPr>
        <p:spPr bwMode="auto">
          <a:xfrm flipV="1">
            <a:off x="6936827" y="2009140"/>
            <a:ext cx="2231" cy="459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Freeform 65"/>
          <p:cNvSpPr>
            <a:spLocks/>
          </p:cNvSpPr>
          <p:nvPr/>
        </p:nvSpPr>
        <p:spPr bwMode="auto">
          <a:xfrm>
            <a:off x="6927902" y="1993041"/>
            <a:ext cx="22312" cy="66695"/>
          </a:xfrm>
          <a:custGeom>
            <a:avLst/>
            <a:gdLst>
              <a:gd name="T0" fmla="*/ 0 w 10"/>
              <a:gd name="T1" fmla="*/ 29 h 29"/>
              <a:gd name="T2" fmla="*/ 0 w 10"/>
              <a:gd name="T3" fmla="*/ 0 h 29"/>
              <a:gd name="T4" fmla="*/ 10 w 10"/>
              <a:gd name="T5" fmla="*/ 7 h 29"/>
              <a:gd name="T6" fmla="*/ 10 w 10"/>
              <a:gd name="T7" fmla="*/ 29 h 29"/>
              <a:gd name="T8" fmla="*/ 0 w 10"/>
              <a:gd name="T9" fmla="*/ 29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9"/>
              <a:gd name="T17" fmla="*/ 10 w 10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9">
                <a:moveTo>
                  <a:pt x="0" y="29"/>
                </a:moveTo>
                <a:lnTo>
                  <a:pt x="0" y="0"/>
                </a:lnTo>
                <a:lnTo>
                  <a:pt x="10" y="7"/>
                </a:lnTo>
                <a:lnTo>
                  <a:pt x="10" y="29"/>
                </a:lnTo>
                <a:lnTo>
                  <a:pt x="0" y="2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66"/>
          <p:cNvSpPr>
            <a:spLocks noChangeShapeType="1"/>
          </p:cNvSpPr>
          <p:nvPr/>
        </p:nvSpPr>
        <p:spPr bwMode="auto">
          <a:xfrm flipV="1">
            <a:off x="6941289" y="1744657"/>
            <a:ext cx="377070" cy="25298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5575803" y="3078565"/>
            <a:ext cx="160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H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6167067" y="4262981"/>
            <a:ext cx="160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H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2610556" y="4837941"/>
            <a:ext cx="1699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O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5711905" y="1910246"/>
            <a:ext cx="160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H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5975185" y="205513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>
                <a:latin typeface="+mj-lt"/>
                <a:ea typeface="ＭＳ Ｐゴシック" charset="0"/>
                <a:cs typeface="ＭＳ Ｐゴシック" charset="0"/>
              </a:rPr>
              <a:t>3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6140293" y="1910246"/>
            <a:ext cx="136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C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7483467" y="2515103"/>
            <a:ext cx="1699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O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7858306" y="2515104"/>
            <a:ext cx="160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H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7333977" y="1459478"/>
            <a:ext cx="136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C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7686505" y="1459478"/>
            <a:ext cx="165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>
                <a:latin typeface="+mj-lt"/>
                <a:ea typeface="ＭＳ Ｐゴシック" charset="0"/>
                <a:cs typeface="ＭＳ Ｐゴシック" charset="0"/>
              </a:rPr>
              <a:t>N</a:t>
            </a:r>
            <a:endParaRPr kumimoji="1" lang="en-US" altLang="ja-JP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Oval 15"/>
          <p:cNvSpPr>
            <a:spLocks noChangeArrowheads="1"/>
          </p:cNvSpPr>
          <p:nvPr/>
        </p:nvSpPr>
        <p:spPr bwMode="auto">
          <a:xfrm rot="20400000">
            <a:off x="6546182" y="1386452"/>
            <a:ext cx="1511300" cy="1008062"/>
          </a:xfrm>
          <a:prstGeom prst="ellipse">
            <a:avLst/>
          </a:prstGeom>
          <a:solidFill>
            <a:srgbClr val="FF99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3768" tIns="21884" rIns="43768" bIns="2188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altLang="ja-JP" sz="160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1183341" y="5530714"/>
            <a:ext cx="1013908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000" b="1" dirty="0">
                <a:latin typeface="+mj-lt"/>
                <a:ea typeface="ＭＳ Ｐゴシック"/>
              </a:rPr>
              <a:t>・　</a:t>
            </a:r>
            <a:r>
              <a:rPr kumimoji="1" lang="en-US" altLang="ja-JP" sz="2000" b="1" dirty="0">
                <a:latin typeface="+mj-lt"/>
                <a:ea typeface="ＭＳ Ｐゴシック"/>
              </a:rPr>
              <a:t>Deletion of 17α </a:t>
            </a:r>
            <a:r>
              <a:rPr kumimoji="1" lang="en-US" altLang="ja-JP" sz="2000" b="1" dirty="0" err="1">
                <a:latin typeface="+mj-lt"/>
                <a:ea typeface="ＭＳ Ｐゴシック"/>
              </a:rPr>
              <a:t>ethynyl</a:t>
            </a:r>
            <a:r>
              <a:rPr kumimoji="1" lang="en-US" altLang="ja-JP" sz="2000" b="1" dirty="0">
                <a:latin typeface="+mj-lt"/>
                <a:ea typeface="ＭＳ Ｐゴシック"/>
              </a:rPr>
              <a:t> reduced harmful influence on liver function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000" b="1" dirty="0">
                <a:latin typeface="+mj-lt"/>
                <a:ea typeface="ＭＳ Ｐゴシック"/>
              </a:rPr>
              <a:t>・</a:t>
            </a:r>
            <a:r>
              <a:rPr kumimoji="1" lang="en-US" altLang="ja-JP" sz="2000" b="1" dirty="0">
                <a:latin typeface="+mj-lt"/>
                <a:ea typeface="ＭＳ Ｐゴシック"/>
              </a:rPr>
              <a:t>  Little influence on blood coagulation</a:t>
            </a:r>
          </a:p>
          <a:p>
            <a:pPr lvl="0">
              <a:lnSpc>
                <a:spcPct val="90000"/>
              </a:lnSpc>
              <a:defRPr/>
            </a:pPr>
            <a:r>
              <a:rPr lang="ja-JP" altLang="en-US" dirty="0">
                <a:latin typeface="+mj-lt"/>
                <a:ea typeface="ＭＳ Ｐゴシック"/>
              </a:rPr>
              <a:t>・</a:t>
            </a:r>
            <a:r>
              <a:rPr lang="en-US" altLang="ja-JP" dirty="0">
                <a:latin typeface="+mj-lt"/>
                <a:ea typeface="ＭＳ Ｐゴシック"/>
              </a:rPr>
              <a:t>  </a:t>
            </a:r>
            <a:r>
              <a:rPr kumimoji="1" lang="en-US" altLang="ja-JP" sz="2000" b="1" dirty="0" smtClean="0">
                <a:latin typeface="+mj-lt"/>
                <a:ea typeface="Osaka" charset="-128"/>
              </a:rPr>
              <a:t>No Androgenic, Glucocorticoid, Mineralocorticoid or Hypo estrogenic side effect</a:t>
            </a:r>
            <a:endParaRPr kumimoji="1" lang="ja-JP" altLang="ja-JP" sz="2000" b="1" dirty="0">
              <a:latin typeface="+mj-lt"/>
              <a:ea typeface="Osaka" charset="-128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2000" b="1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51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2315777" y="241310"/>
            <a:ext cx="72226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830263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30263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2pPr>
            <a:lvl3pPr algn="ctr" defTabSz="830263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3pPr>
            <a:lvl4pPr algn="ctr" defTabSz="830263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4pPr>
            <a:lvl5pPr algn="ctr" defTabSz="830263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5pPr>
            <a:lvl6pPr marL="457200" algn="ctr" defTabSz="830263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6pPr>
            <a:lvl7pPr marL="914400" algn="ctr" defTabSz="830263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7pPr>
            <a:lvl8pPr marL="1371600" algn="ctr" defTabSz="830263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8pPr>
            <a:lvl9pPr marL="1828800" algn="ctr" defTabSz="830263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imes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GB" altLang="ja-JP" sz="4400" b="1" dirty="0" err="1">
                <a:solidFill>
                  <a:srgbClr val="000000"/>
                </a:solidFill>
                <a:latin typeface="Calibri Light (Headings)"/>
                <a:ea typeface="ＭＳ Ｐゴシック" charset="0"/>
                <a:cs typeface="Comic Sans MS"/>
              </a:rPr>
              <a:t>Dienogest</a:t>
            </a:r>
            <a:r>
              <a:rPr lang="en-GB" altLang="ja-JP" sz="4400" b="1" dirty="0">
                <a:solidFill>
                  <a:srgbClr val="000000"/>
                </a:solidFill>
                <a:latin typeface="Calibri Light (Headings)"/>
                <a:ea typeface="ＭＳ Ｐゴシック" charset="0"/>
                <a:cs typeface="Comic Sans MS"/>
              </a:rPr>
              <a:t>: </a:t>
            </a:r>
            <a:r>
              <a:rPr lang="en-GB" altLang="ja-JP" sz="4400" b="1" dirty="0">
                <a:solidFill>
                  <a:srgbClr val="00CC99">
                    <a:lumMod val="50000"/>
                  </a:srgbClr>
                </a:solidFill>
                <a:latin typeface="Calibri Light (Headings)"/>
                <a:ea typeface="ＭＳ Ｐゴシック" charset="0"/>
                <a:cs typeface="Comic Sans MS"/>
              </a:rPr>
              <a:t>Unique effects</a:t>
            </a:r>
            <a:endParaRPr lang="en-US" altLang="ja-JP" sz="4400" b="1" dirty="0">
              <a:solidFill>
                <a:srgbClr val="00CC99">
                  <a:lumMod val="50000"/>
                </a:srgbClr>
              </a:solidFill>
              <a:latin typeface="Calibri Light (Headings)"/>
              <a:ea typeface="ＭＳ Ｐゴシック" charset="0"/>
              <a:cs typeface="Comic Sans MS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1650951" y="1294780"/>
            <a:ext cx="8819717" cy="5120280"/>
            <a:chOff x="281484" y="1229407"/>
            <a:chExt cx="8819717" cy="5120280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1835319" y="1229407"/>
              <a:ext cx="5742446" cy="70251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ＭＳ Ｐゴシック"/>
                </a:rPr>
                <a:t>Dienogest</a:t>
              </a:r>
              <a:endParaRPr lang="ja-JP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281484" y="2453955"/>
              <a:ext cx="2864467" cy="52688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altLang="ja-JP" sz="2400" b="1" dirty="0" err="1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Ｐゴシック"/>
                </a:rPr>
                <a:t>Hypothamo</a:t>
              </a:r>
              <a:r>
                <a:rPr lang="en-US" altLang="ja-JP" sz="24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Ｐゴシック"/>
                </a:rPr>
                <a:t>-pituitary</a:t>
              </a:r>
              <a:endParaRPr lang="ja-JP" altLang="en-US" sz="24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1133845" y="3140939"/>
              <a:ext cx="894445" cy="348894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43768" tIns="21884" rIns="43768" bIns="21884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35000"/>
                </a:spcBef>
                <a:spcAft>
                  <a:spcPct val="35000"/>
                </a:spcAft>
                <a:buClr>
                  <a:srgbClr val="18AE87"/>
                </a:buClr>
              </a:pPr>
              <a:r>
                <a:rPr lang="en-GB" altLang="ja-JP" u="sng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rPr>
                <a:t>LH surge</a:t>
              </a:r>
              <a:endParaRPr lang="en-GB" altLang="ja-JP" u="sng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3257802" y="2453955"/>
              <a:ext cx="2131079" cy="52688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Ovary</a:t>
              </a:r>
              <a:endParaRPr lang="ja-JP" altLang="en-US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757467" y="2453955"/>
              <a:ext cx="3279555" cy="526889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dirty="0" err="1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Endometriotic</a:t>
              </a:r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 cells</a:t>
              </a:r>
              <a:endParaRPr lang="ja-JP" altLang="en-US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721384" y="3803883"/>
              <a:ext cx="3964890" cy="52688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Suppress Ovarian Function</a:t>
              </a:r>
              <a:endParaRPr lang="ja-JP" altLang="en-US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5821646" y="3695803"/>
              <a:ext cx="3279555" cy="9110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Suppress Proliferation of </a:t>
              </a:r>
              <a:r>
                <a:rPr lang="en-US" altLang="ja-JP" sz="2400" dirty="0" err="1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Endometriotic</a:t>
              </a:r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 cells</a:t>
              </a:r>
              <a:endParaRPr lang="ja-JP" altLang="en-US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2724879" y="5482909"/>
              <a:ext cx="4285397" cy="866778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Reduction of Pain </a:t>
              </a:r>
            </a:p>
            <a:p>
              <a:pPr algn="ctr"/>
              <a:r>
                <a:rPr lang="en-US" altLang="ja-JP" sz="2400" dirty="0">
                  <a:ln w="11430"/>
                  <a:solidFill>
                    <a:srgbClr val="FF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ＭＳ Ｐゴシック"/>
                </a:rPr>
                <a:t>and Lesion size</a:t>
              </a:r>
              <a:endParaRPr lang="ja-JP" altLang="en-US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3880479" y="3158238"/>
              <a:ext cx="1334822" cy="515094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43768" tIns="21884" rIns="43768" bIns="21884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35000"/>
                </a:spcBef>
                <a:spcAft>
                  <a:spcPct val="35000"/>
                </a:spcAft>
                <a:buClr>
                  <a:srgbClr val="18AE87"/>
                </a:buClr>
              </a:pPr>
              <a:r>
                <a:rPr lang="en-GB" altLang="ja-JP" u="sng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rPr>
                <a:t>Follicle </a:t>
              </a:r>
            </a:p>
            <a:p>
              <a:pPr eaLnBrk="0" hangingPunct="0">
                <a:lnSpc>
                  <a:spcPct val="50000"/>
                </a:lnSpc>
                <a:spcBef>
                  <a:spcPct val="35000"/>
                </a:spcBef>
                <a:spcAft>
                  <a:spcPct val="35000"/>
                </a:spcAft>
                <a:buClr>
                  <a:srgbClr val="18AE87"/>
                </a:buClr>
              </a:pPr>
              <a:r>
                <a:rPr lang="en-GB" altLang="ja-JP" u="sng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rPr>
                <a:t>development</a:t>
              </a:r>
              <a:endParaRPr lang="en-GB" altLang="ja-JP" u="sng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853869" y="4482216"/>
              <a:ext cx="5102498" cy="250534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43768" tIns="21884" rIns="43768" bIns="21884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35000"/>
                </a:spcBef>
                <a:spcAft>
                  <a:spcPct val="35000"/>
                </a:spcAft>
                <a:buClr>
                  <a:srgbClr val="18AE87"/>
                </a:buClr>
              </a:pPr>
              <a:r>
                <a:rPr lang="en-GB" altLang="ja-JP" u="sng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rPr>
                <a:t>Ovulation and </a:t>
              </a:r>
              <a:r>
                <a:rPr lang="en-GB" altLang="ja-JP" u="sng" dirty="0" err="1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rPr>
                <a:t>Estradiol</a:t>
              </a:r>
              <a:r>
                <a:rPr lang="en-GB" altLang="ja-JP" u="sng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rPr>
                <a:t> production</a:t>
              </a:r>
            </a:p>
          </p:txBody>
        </p:sp>
        <p:sp>
          <p:nvSpPr>
            <p:cNvPr id="16" name="下矢印 15"/>
            <p:cNvSpPr/>
            <p:nvPr/>
          </p:nvSpPr>
          <p:spPr bwMode="auto">
            <a:xfrm>
              <a:off x="3450747" y="4830641"/>
              <a:ext cx="310768" cy="445829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" name="下矢印 16"/>
            <p:cNvSpPr/>
            <p:nvPr/>
          </p:nvSpPr>
          <p:spPr bwMode="auto">
            <a:xfrm>
              <a:off x="6054722" y="4830641"/>
              <a:ext cx="310768" cy="445829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8" name="下矢印 17"/>
            <p:cNvSpPr/>
            <p:nvPr/>
          </p:nvSpPr>
          <p:spPr bwMode="auto">
            <a:xfrm>
              <a:off x="7193485" y="3155404"/>
              <a:ext cx="310768" cy="445829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9" name="下矢印 18"/>
            <p:cNvSpPr/>
            <p:nvPr/>
          </p:nvSpPr>
          <p:spPr bwMode="auto">
            <a:xfrm>
              <a:off x="3558838" y="3155404"/>
              <a:ext cx="310768" cy="445829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20" name="下矢印 19"/>
            <p:cNvSpPr/>
            <p:nvPr/>
          </p:nvSpPr>
          <p:spPr bwMode="auto">
            <a:xfrm>
              <a:off x="765704" y="3155404"/>
              <a:ext cx="310768" cy="445829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21" name="下矢印 20"/>
            <p:cNvSpPr/>
            <p:nvPr/>
          </p:nvSpPr>
          <p:spPr bwMode="auto">
            <a:xfrm>
              <a:off x="5321324" y="3201864"/>
              <a:ext cx="94581" cy="405299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22" name="下矢印 21"/>
            <p:cNvSpPr/>
            <p:nvPr/>
          </p:nvSpPr>
          <p:spPr bwMode="auto">
            <a:xfrm>
              <a:off x="2244442" y="3219164"/>
              <a:ext cx="94581" cy="405299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23" name="下矢印 22"/>
            <p:cNvSpPr/>
            <p:nvPr/>
          </p:nvSpPr>
          <p:spPr bwMode="auto">
            <a:xfrm>
              <a:off x="4527910" y="4421552"/>
              <a:ext cx="94581" cy="405299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7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8" y="2634018"/>
            <a:ext cx="10018059" cy="3542945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Open-label, randomized comparative trial</a:t>
            </a:r>
          </a:p>
          <a:p>
            <a:pPr marL="285750" indent="-28575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therapy :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receiving T.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mg/d : n = 35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T.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mg/d : n = 29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T.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mg/d : n = 4 (recruitment discontinued d/t irregular bleeding in all pts.)</a:t>
            </a:r>
          </a:p>
          <a:p>
            <a:pPr marL="285750" indent="-28575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↓ in mean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from 11.4 to 3.6 ( P &lt;0.001) in 2 mg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↓ in mean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from 9.7 to 3.9 (P&lt;0.001) in 4 mg group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231" r="9499" b="48277"/>
          <a:stretch/>
        </p:blipFill>
        <p:spPr>
          <a:xfrm>
            <a:off x="1796955" y="2272"/>
            <a:ext cx="8652681" cy="2536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7580" y="2901338"/>
            <a:ext cx="7246961" cy="14522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2mg /d recommended as optimal dose in future studies of endometriosis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3914" r="12895" b="38525"/>
          <a:stretch/>
        </p:blipFill>
        <p:spPr>
          <a:xfrm>
            <a:off x="1908656" y="76200"/>
            <a:ext cx="6930545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1152" y="3032880"/>
            <a:ext cx="8478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 diagnosed  cases of endometriosis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received T.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2mg/d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received Inj. Leuprolide Acetate (LA) 3.75 mg monthly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t/t- 24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57361" lvl="1" indent="-2143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↓ in absolute VAS score with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LA</a:t>
            </a:r>
          </a:p>
          <a:p>
            <a:pPr marL="557361" lvl="1" indent="-2143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lumbar BMD + 0.25% in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Dienogest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  <a:p>
            <a:pPr lvl="1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- 4.04% in LA group   (P value 0.0003)</a:t>
            </a:r>
          </a:p>
          <a:p>
            <a:pPr lvl="1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 descr="Long-term medical management of endometriosis with dienogest and with a gonadotropin-releasing hormone agonist and add-back hormone therapy.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10287000" cy="838200"/>
          </a:xfrm>
        </p:spPr>
        <p:txBody>
          <a:bodyPr>
            <a:noAutofit/>
          </a:bodyPr>
          <a:lstStyle/>
          <a:p>
            <a:pPr defTabSz="839788">
              <a:defRPr/>
            </a:pPr>
            <a:r>
              <a:rPr lang="en-US" sz="4000" b="1" dirty="0" err="1"/>
              <a:t>Dinogest</a:t>
            </a:r>
            <a:r>
              <a:rPr lang="en-US" sz="4000" b="1" dirty="0"/>
              <a:t> Therapy during early stages of recurrence </a:t>
            </a:r>
            <a:r>
              <a:rPr lang="en-US" sz="4000" b="1" dirty="0" smtClean="0"/>
              <a:t>of </a:t>
            </a:r>
            <a:r>
              <a:rPr lang="en-US" sz="4000" b="1" dirty="0" err="1" smtClean="0"/>
              <a:t>endoemtrioma</a:t>
            </a:r>
            <a:endParaRPr lang="en-US" sz="4000" b="1" dirty="0"/>
          </a:p>
        </p:txBody>
      </p:sp>
      <p:sp>
        <p:nvSpPr>
          <p:cNvPr id="29698" name="Rectangle 2" descr="Review article…"/>
          <p:cNvSpPr>
            <a:spLocks noGrp="1" noChangeArrowheads="1"/>
          </p:cNvSpPr>
          <p:nvPr>
            <p:ph idx="1"/>
          </p:nvPr>
        </p:nvSpPr>
        <p:spPr>
          <a:xfrm>
            <a:off x="1104899" y="1388363"/>
            <a:ext cx="10513359" cy="5410200"/>
          </a:xfrm>
        </p:spPr>
        <p:txBody>
          <a:bodyPr>
            <a:noAutofit/>
          </a:bodyPr>
          <a:lstStyle/>
          <a:p>
            <a:pPr marL="398463" indent="-398463">
              <a:buFont typeface="Helvetica" charset="0"/>
              <a:buChar char="–"/>
              <a:defRPr/>
            </a:pPr>
            <a:r>
              <a:rPr lang="en-US" sz="2400" dirty="0"/>
              <a:t>Alternative option to avoid repeat surgeries</a:t>
            </a:r>
          </a:p>
          <a:p>
            <a:pPr marL="398463" indent="-398463">
              <a:buFont typeface="Helvetica" charset="0"/>
              <a:buChar char="–"/>
              <a:defRPr/>
            </a:pPr>
            <a:r>
              <a:rPr lang="en-US" sz="2400" dirty="0"/>
              <a:t>After surgery, 146 patients enrolled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lnSpc>
                <a:spcPct val="100000"/>
              </a:lnSpc>
              <a:defRPr/>
            </a:pPr>
            <a:r>
              <a:rPr lang="en-US" sz="1800" dirty="0" smtClean="0"/>
              <a:t>16 </a:t>
            </a:r>
            <a:r>
              <a:rPr lang="en-US" sz="1800" dirty="0"/>
              <a:t>patients developed recurrence of </a:t>
            </a:r>
            <a:r>
              <a:rPr lang="en-US" sz="1800" dirty="0" err="1"/>
              <a:t>endometrioma</a:t>
            </a:r>
            <a:endParaRPr lang="en-US" sz="1800" dirty="0"/>
          </a:p>
          <a:p>
            <a:pPr>
              <a:lnSpc>
                <a:spcPct val="100000"/>
              </a:lnSpc>
              <a:defRPr/>
            </a:pPr>
            <a:r>
              <a:rPr lang="en-US" sz="1800" dirty="0"/>
              <a:t>Patients were put on 24 months of DNG</a:t>
            </a:r>
          </a:p>
          <a:p>
            <a:pPr>
              <a:lnSpc>
                <a:spcPct val="100000"/>
              </a:lnSpc>
              <a:defRPr/>
            </a:pPr>
            <a:r>
              <a:rPr lang="en-US" sz="1800" dirty="0"/>
              <a:t>4 out of the 7 patients- complete resolution of </a:t>
            </a:r>
            <a:r>
              <a:rPr lang="en-US" sz="1800" dirty="0" err="1"/>
              <a:t>endometrioma</a:t>
            </a:r>
            <a:endParaRPr lang="en-US" sz="1800" dirty="0"/>
          </a:p>
          <a:p>
            <a:pPr marL="0" indent="0" algn="ctr">
              <a:buNone/>
              <a:defRPr/>
            </a:pPr>
            <a:r>
              <a:rPr lang="en-US" sz="2800" b="1" dirty="0" smtClean="0"/>
              <a:t>DNG </a:t>
            </a:r>
            <a:r>
              <a:rPr lang="en-US" sz="2800" b="1" dirty="0"/>
              <a:t>therapy early, after recurrence, is good for reducing risk of repeated surgery 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10179"/>
              </p:ext>
            </p:extLst>
          </p:nvPr>
        </p:nvGraphicFramePr>
        <p:xfrm>
          <a:off x="1104900" y="2438400"/>
          <a:ext cx="91596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59"/>
                <a:gridCol w="2944906"/>
                <a:gridCol w="3245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women 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Recurrence of </a:t>
                      </a:r>
                      <a:r>
                        <a:rPr lang="en-US" dirty="0" err="1" smtClean="0"/>
                        <a:t>endometrioma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DNG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8" name="TextBox 6"/>
          <p:cNvSpPr txBox="1">
            <a:spLocks noChangeArrowheads="1"/>
          </p:cNvSpPr>
          <p:nvPr/>
        </p:nvSpPr>
        <p:spPr bwMode="auto">
          <a:xfrm>
            <a:off x="4473388" y="1203419"/>
            <a:ext cx="7475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9pPr>
          </a:lstStyle>
          <a:p>
            <a:pPr algn="r" eaLnBrk="1"/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Koshiba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et al, J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Res 2018</a:t>
            </a:r>
          </a:p>
        </p:txBody>
      </p:sp>
    </p:spTree>
    <p:extLst>
      <p:ext uri="{BB962C8B-B14F-4D97-AF65-F5344CB8AC3E}">
        <p14:creationId xmlns:p14="http://schemas.microsoft.com/office/powerpoint/2010/main" val="246580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50005" y="1905000"/>
            <a:ext cx="10844011" cy="44958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/>
              <a:t>Sampson: “Retrograde Menstruation”</a:t>
            </a:r>
          </a:p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/>
              <a:t>Hematologic Spread</a:t>
            </a:r>
          </a:p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/>
              <a:t>Lymphatic Spread</a:t>
            </a:r>
          </a:p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 err="1"/>
              <a:t>Coelomic</a:t>
            </a:r>
            <a:r>
              <a:rPr lang="en-US" dirty="0"/>
              <a:t>  metaplasia</a:t>
            </a:r>
          </a:p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/>
              <a:t>Genetic Factors</a:t>
            </a:r>
          </a:p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/>
              <a:t>Immune Factors</a:t>
            </a:r>
          </a:p>
          <a:p>
            <a:pPr marL="274320" indent="-274320">
              <a:spcBef>
                <a:spcPts val="1076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dirty="0"/>
              <a:t>Combination of the above</a:t>
            </a:r>
          </a:p>
          <a:p>
            <a:pPr marL="274320" indent="-274320" algn="ctr">
              <a:spcBef>
                <a:spcPts val="1076"/>
              </a:spcBef>
              <a:buClr>
                <a:schemeClr val="accent3"/>
              </a:buClr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No Single theory explains etiology of Endometriosis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6175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7030A0"/>
                </a:solidFill>
                <a:latin typeface="Calibri Light (Headings)"/>
              </a:rPr>
              <a:t>Etiology : Disease of Theories</a:t>
            </a:r>
            <a:endParaRPr lang="en-US" dirty="0">
              <a:solidFill>
                <a:srgbClr val="7030A0"/>
              </a:solidFill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8118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1" y="228601"/>
            <a:ext cx="7200900" cy="57164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 smtClean="0">
                <a:latin typeface="Calibri Light (Headings)"/>
                <a:cs typeface="Times New Roman" panose="02020603050405020304" pitchFamily="18" charset="0"/>
              </a:rPr>
              <a:t>GnRH</a:t>
            </a:r>
            <a:r>
              <a:rPr lang="en-GB" b="1" dirty="0" smtClean="0">
                <a:latin typeface="Calibri Light (Headings)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Calibri Light (Headings)"/>
                <a:cs typeface="Times New Roman" panose="02020603050405020304" pitchFamily="18" charset="0"/>
              </a:rPr>
              <a:t>A</a:t>
            </a:r>
            <a:r>
              <a:rPr lang="en-GB" b="1" dirty="0" smtClean="0">
                <a:latin typeface="Calibri Light (Headings)"/>
                <a:cs typeface="Times New Roman" panose="02020603050405020304" pitchFamily="18" charset="0"/>
              </a:rPr>
              <a:t>gonist</a:t>
            </a:r>
            <a:endParaRPr lang="en-GB" b="1" dirty="0">
              <a:latin typeface="Calibri Light (Headings)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1066800"/>
            <a:ext cx="6252555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>
                <a:latin typeface="Calibri Light (Headings)"/>
                <a:cs typeface="Times New Roman" panose="02020603050405020304" pitchFamily="18" charset="0"/>
              </a:rPr>
              <a:t>Mechanism of action</a:t>
            </a:r>
          </a:p>
          <a:p>
            <a:pPr lvl="1"/>
            <a:r>
              <a:rPr lang="en-US" sz="1800" dirty="0">
                <a:latin typeface="Calibri Light (Headings)"/>
                <a:cs typeface="Times New Roman" panose="02020603050405020304" pitchFamily="18" charset="0"/>
              </a:rPr>
              <a:t>Initial stimulation of anterior pituitary to release FSH &amp; LH</a:t>
            </a:r>
          </a:p>
          <a:p>
            <a:pPr lvl="1"/>
            <a:r>
              <a:rPr lang="en-US" sz="1800" dirty="0" err="1">
                <a:latin typeface="Calibri Light (Headings)"/>
                <a:cs typeface="Times New Roman" panose="02020603050405020304" pitchFamily="18" charset="0"/>
              </a:rPr>
              <a:t>Desensitisation</a:t>
            </a:r>
            <a:r>
              <a:rPr lang="en-US" sz="1800" dirty="0">
                <a:latin typeface="Calibri Light (Headings)"/>
                <a:cs typeface="Times New Roman" panose="02020603050405020304" pitchFamily="18" charset="0"/>
              </a:rPr>
              <a:t> &amp; </a:t>
            </a:r>
            <a:r>
              <a:rPr lang="en-US" sz="1800" dirty="0" err="1">
                <a:latin typeface="Calibri Light (Headings)"/>
                <a:cs typeface="Times New Roman" panose="02020603050405020304" pitchFamily="18" charset="0"/>
              </a:rPr>
              <a:t>downregulation</a:t>
            </a:r>
            <a:r>
              <a:rPr lang="en-US" sz="1800" dirty="0">
                <a:latin typeface="Calibri Light (Headings)"/>
                <a:cs typeface="Times New Roman" panose="02020603050405020304" pitchFamily="18" charset="0"/>
              </a:rPr>
              <a:t> of pituitary receptors (1-3wks)</a:t>
            </a:r>
          </a:p>
          <a:p>
            <a:pPr lvl="1"/>
            <a:r>
              <a:rPr lang="en-US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Headings)"/>
                <a:cs typeface="Times New Roman" panose="02020603050405020304" pitchFamily="18" charset="0"/>
              </a:rPr>
              <a:t>Hypogonadotropic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Headings)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Headings)"/>
                <a:cs typeface="Times New Roman" panose="02020603050405020304" pitchFamily="18" charset="0"/>
              </a:rPr>
              <a:t>hypogonadic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Headings)"/>
                <a:cs typeface="Times New Roman" panose="02020603050405020304" pitchFamily="18" charset="0"/>
              </a:rPr>
              <a:t> state</a:t>
            </a:r>
          </a:p>
          <a:p>
            <a:pPr lvl="1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 (Headings)"/>
            </a:endParaRPr>
          </a:p>
        </p:txBody>
      </p:sp>
      <p:graphicFrame>
        <p:nvGraphicFramePr>
          <p:cNvPr id="5" name="Table 126"/>
          <p:cNvGraphicFramePr/>
          <p:nvPr>
            <p:extLst>
              <p:ext uri="{D42A27DB-BD31-4B8C-83A1-F6EECF244321}">
                <p14:modId xmlns:p14="http://schemas.microsoft.com/office/powerpoint/2010/main" val="3752186692"/>
              </p:ext>
            </p:extLst>
          </p:nvPr>
        </p:nvGraphicFramePr>
        <p:xfrm>
          <a:off x="1438837" y="3124200"/>
          <a:ext cx="9601199" cy="3044942"/>
        </p:xfrm>
        <a:graphic>
          <a:graphicData uri="http://schemas.openxmlformats.org/drawingml/2006/table">
            <a:tbl>
              <a:tblPr firstRow="1" bandRow="1"/>
              <a:tblGrid>
                <a:gridCol w="2871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6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22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54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GNRH</a:t>
                      </a:r>
                      <a:r>
                        <a:rPr lang="en-US"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AGONISTS</a:t>
                      </a:r>
                      <a:endParaRPr sz="2000" b="1" i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oute</a:t>
                      </a:r>
                      <a:endParaRPr sz="2000" b="1" i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b="1" i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ose</a:t>
                      </a:r>
                      <a:endParaRPr sz="2000" b="1" i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11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Leuprolide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en-US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Leuprolin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./</a:t>
                      </a: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i="0" dirty="0">
                          <a:latin typeface="Times New Roman" pitchFamily="18" charset="0"/>
                          <a:cs typeface="Times New Roman" pitchFamily="18" charset="0"/>
                        </a:rPr>
                        <a:t>depot</a:t>
                      </a: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3.75 mg/month</a:t>
                      </a:r>
                      <a:endParaRPr lang="en-US" sz="2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11.25mg</a:t>
                      </a:r>
                      <a:r>
                        <a:rPr lang="en-US" sz="2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3 months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11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Goserelin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(</a:t>
                      </a:r>
                      <a:r>
                        <a:rPr lang="en-US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Zoladex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err="1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sz="2000" i="0" dirty="0">
                          <a:latin typeface="Times New Roman" pitchFamily="18" charset="0"/>
                          <a:cs typeface="Times New Roman" pitchFamily="18" charset="0"/>
                        </a:rPr>
                        <a:t> implant</a:t>
                      </a: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mg/month</a:t>
                      </a:r>
                      <a:endParaRPr lang="en-US" sz="2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10.8mg/ 3 months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B w="12700">
                      <a:noFill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008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Triptorelin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Decapeptyl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mpd="sng">
                      <a:noFill/>
                      <a:prstDash val="solid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sz="2000" i="0" smtClean="0">
                          <a:latin typeface="Times New Roman" pitchFamily="18" charset="0"/>
                          <a:cs typeface="Times New Roman" pitchFamily="18" charset="0"/>
                        </a:rPr>
                        <a:t>I.m. depot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mpd="sng">
                      <a:noFill/>
                      <a:prstDash val="solid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sz="2000" i="0" smtClean="0">
                          <a:latin typeface="Times New Roman" pitchFamily="18" charset="0"/>
                          <a:cs typeface="Times New Roman" pitchFamily="18" charset="0"/>
                        </a:rPr>
                        <a:t>3.75 mg/month; 11.25mg/ 12 wks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mpd="sng">
                      <a:noFill/>
                      <a:prstDash val="solid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74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Naferelin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(</a:t>
                      </a:r>
                      <a:r>
                        <a:rPr lang="en-US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Nasarel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nasal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μg</a:t>
                      </a: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/day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Buserelin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i="0" dirty="0">
                          <a:latin typeface="Times New Roman" pitchFamily="18" charset="0"/>
                          <a:cs typeface="Times New Roman" pitchFamily="18" charset="0"/>
                        </a:rPr>
                        <a:t>Intra </a:t>
                      </a:r>
                      <a:r>
                        <a:rPr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nasal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900 mcg per day</a:t>
                      </a:r>
                      <a:endParaRPr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9" marR="34299" marT="34299" marB="34299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0388" y="975963"/>
            <a:ext cx="5000065" cy="22390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 Light (Headings)"/>
                <a:cs typeface="Times New Roman" panose="02020603050405020304" pitchFamily="18" charset="0"/>
              </a:rPr>
              <a:t>Side effects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-Breakthrough bleeding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Hypoestrogenic</a:t>
            </a:r>
            <a:r>
              <a:rPr lang="en-US" dirty="0">
                <a:solidFill>
                  <a:srgbClr val="C00000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 state- </a:t>
            </a:r>
            <a:r>
              <a:rPr lang="en-US" dirty="0">
                <a:solidFill>
                  <a:prstClr val="black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hot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  flushes, vaginal dryness, headache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dirty="0">
                <a:solidFill>
                  <a:srgbClr val="C00000"/>
                </a:solidFill>
                <a:latin typeface="Calibri Light (Headings)"/>
                <a:ea typeface="Times New Roman"/>
                <a:cs typeface="Times New Roman" panose="02020603050405020304" pitchFamily="18" charset="0"/>
                <a:sym typeface="Times New Roman"/>
              </a:rPr>
              <a:t>Osteoporosis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736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365126"/>
            <a:ext cx="767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Calibri Light (Headings)"/>
              </a:rPr>
              <a:t>GnRH</a:t>
            </a:r>
            <a:r>
              <a:rPr lang="en-US" b="1" dirty="0" smtClean="0">
                <a:latin typeface="Calibri Light (Headings)"/>
              </a:rPr>
              <a:t>- agonist</a:t>
            </a:r>
            <a:endParaRPr lang="en-US" b="1" dirty="0">
              <a:latin typeface="Calibri Light (Headings)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4741" y="1877141"/>
            <a:ext cx="10582835" cy="4678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prstClr val="black"/>
                </a:solidFill>
              </a:rPr>
              <a:t>Luprolide</a:t>
            </a:r>
            <a:r>
              <a:rPr lang="en-US" dirty="0">
                <a:solidFill>
                  <a:prstClr val="black"/>
                </a:solidFill>
              </a:rPr>
              <a:t> , </a:t>
            </a:r>
            <a:r>
              <a:rPr lang="en-US" dirty="0" err="1">
                <a:solidFill>
                  <a:prstClr val="black"/>
                </a:solidFill>
              </a:rPr>
              <a:t>Goserelin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Profound hypo-estrogenic state for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pain relief</a:t>
            </a:r>
          </a:p>
          <a:p>
            <a:r>
              <a:rPr lang="en-US" dirty="0">
                <a:solidFill>
                  <a:prstClr val="black"/>
                </a:solidFill>
              </a:rPr>
              <a:t> Limits safety and tolerability</a:t>
            </a:r>
          </a:p>
          <a:p>
            <a:r>
              <a:rPr lang="en-US" dirty="0">
                <a:solidFill>
                  <a:prstClr val="black"/>
                </a:solidFill>
              </a:rPr>
              <a:t>Add back with NETA- increases cost</a:t>
            </a:r>
          </a:p>
          <a:p>
            <a:r>
              <a:rPr lang="en-US" dirty="0">
                <a:solidFill>
                  <a:prstClr val="black"/>
                </a:solidFill>
              </a:rPr>
              <a:t>RCT- 12 week </a:t>
            </a:r>
            <a:r>
              <a:rPr lang="en-US" dirty="0" err="1">
                <a:solidFill>
                  <a:prstClr val="black"/>
                </a:solidFill>
              </a:rPr>
              <a:t>luprolide</a:t>
            </a:r>
            <a:r>
              <a:rPr lang="en-US" dirty="0">
                <a:solidFill>
                  <a:prstClr val="black"/>
                </a:solidFill>
              </a:rPr>
              <a:t> + NET 2.5 mg given for 48 weeks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No superior to OC in pain relief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Costs  18 times ($8,006 vs $454)        </a:t>
            </a:r>
            <a:r>
              <a:rPr lang="en-US" sz="1800" i="1" dirty="0">
                <a:solidFill>
                  <a:prstClr val="black"/>
                </a:solidFill>
              </a:rPr>
              <a:t>(</a:t>
            </a:r>
            <a:r>
              <a:rPr lang="en-US" sz="1800" i="1" dirty="0" err="1">
                <a:solidFill>
                  <a:prstClr val="black"/>
                </a:solidFill>
              </a:rPr>
              <a:t>Guzick</a:t>
            </a:r>
            <a:r>
              <a:rPr lang="en-US" sz="1800" i="1" dirty="0">
                <a:solidFill>
                  <a:prstClr val="black"/>
                </a:solidFill>
              </a:rPr>
              <a:t> DS et al, FS 2011)</a:t>
            </a:r>
          </a:p>
          <a:p>
            <a:r>
              <a:rPr lang="en-US" dirty="0">
                <a:solidFill>
                  <a:prstClr val="black"/>
                </a:solidFill>
              </a:rPr>
              <a:t>COST ?</a:t>
            </a:r>
          </a:p>
          <a:p>
            <a:r>
              <a:rPr lang="en-US" dirty="0">
                <a:solidFill>
                  <a:prstClr val="black"/>
                </a:solidFill>
              </a:rPr>
              <a:t>Tolerability on S/E ?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4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 Light (Headings)"/>
                <a:ea typeface="Times New Roman" charset="0"/>
                <a:cs typeface="Times New Roman" charset="0"/>
              </a:rPr>
              <a:t>GnRH</a:t>
            </a:r>
            <a:r>
              <a:rPr lang="en-US" b="1" dirty="0">
                <a:latin typeface="Calibri Light (Headings)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latin typeface="Calibri Light (Headings)"/>
                <a:ea typeface="Times New Roman" charset="0"/>
                <a:cs typeface="Times New Roman" charset="0"/>
              </a:rPr>
              <a:t>Agonist </a:t>
            </a:r>
            <a:r>
              <a:rPr lang="en-US" b="1" dirty="0">
                <a:latin typeface="Calibri Light (Headings)"/>
                <a:ea typeface="Times New Roman" charset="0"/>
                <a:cs typeface="Times New Roman" charset="0"/>
              </a:rPr>
              <a:t>&amp; </a:t>
            </a:r>
            <a:r>
              <a:rPr lang="en-US" b="1" dirty="0" smtClean="0">
                <a:latin typeface="Calibri Light (Headings)"/>
                <a:ea typeface="Times New Roman" charset="0"/>
                <a:cs typeface="Times New Roman" charset="0"/>
              </a:rPr>
              <a:t>Endometriosis</a:t>
            </a:r>
            <a:endParaRPr lang="en-US" dirty="0">
              <a:latin typeface="Calibri Light (Headings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25453" r="17424" b="18503"/>
          <a:stretch/>
        </p:blipFill>
        <p:spPr>
          <a:xfrm>
            <a:off x="1271868" y="1752601"/>
            <a:ext cx="8710332" cy="391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583" y="5667936"/>
            <a:ext cx="52914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ESHRE Endometriosis Guideline Development Group, Sep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586" y="5668519"/>
            <a:ext cx="5292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ESHRE Endometriosis Guideline Development Group, Sep 2013</a:t>
            </a:r>
          </a:p>
        </p:txBody>
      </p:sp>
    </p:spTree>
    <p:extLst>
      <p:ext uri="{BB962C8B-B14F-4D97-AF65-F5344CB8AC3E}">
        <p14:creationId xmlns:p14="http://schemas.microsoft.com/office/powerpoint/2010/main" val="38741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954305" y="0"/>
            <a:ext cx="7753350" cy="11239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 Light (Headings)"/>
              </a:rPr>
              <a:t>Add –Back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8" y="1295401"/>
            <a:ext cx="9722224" cy="5059363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472"/>
              </a:spcBef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“Estrogen threshold hypothesis”(E2 levels 30-50 pg/l)</a:t>
            </a:r>
          </a:p>
          <a:p>
            <a:pPr marL="274320" indent="-274320">
              <a:spcBef>
                <a:spcPts val="472"/>
              </a:spcBef>
              <a:buClr>
                <a:schemeClr val="accent3"/>
              </a:buClr>
              <a:buNone/>
              <a:defRPr/>
            </a:pPr>
            <a:r>
              <a:rPr lang="en-US" sz="2200" b="1" u="sng" dirty="0">
                <a:solidFill>
                  <a:schemeClr val="tx2">
                    <a:lumMod val="10000"/>
                  </a:schemeClr>
                </a:solidFill>
              </a:rPr>
              <a:t>OPTIONS</a:t>
            </a:r>
          </a:p>
          <a:p>
            <a:pPr marL="274320" indent="-274320">
              <a:spcBef>
                <a:spcPts val="472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High dose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Progestrone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640080" lvl="1" indent="-246888">
              <a:spcBef>
                <a:spcPts val="472"/>
              </a:spcBef>
              <a:buFont typeface="Wingdings 2"/>
              <a:buChar char=""/>
              <a:defRPr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Norethindrone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acetate (2.5-5 mg/day)</a:t>
            </a:r>
          </a:p>
          <a:p>
            <a:pPr marL="640080" lvl="1" indent="-246888">
              <a:spcBef>
                <a:spcPts val="472"/>
              </a:spcBef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MPA (20-100 mg/day)</a:t>
            </a:r>
          </a:p>
          <a:p>
            <a:pPr marL="274320" indent="-274320">
              <a:spcBef>
                <a:spcPts val="472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Low dose combination E+ P</a:t>
            </a:r>
          </a:p>
          <a:p>
            <a:pPr marL="640080" lvl="1" indent="-246888">
              <a:spcBef>
                <a:spcPts val="472"/>
              </a:spcBef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Estradiol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valerate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1 mg PLUS MPA (5 mg)</a:t>
            </a:r>
          </a:p>
          <a:p>
            <a:pPr marL="640080" lvl="1" indent="-246888">
              <a:spcBef>
                <a:spcPts val="472"/>
              </a:spcBef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Estradiol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valerate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1 mg PLUS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norethindrone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 acetate (2.5 mg)</a:t>
            </a:r>
          </a:p>
          <a:p>
            <a:pPr marL="640080" lvl="1" indent="-246888">
              <a:spcBef>
                <a:spcPts val="472"/>
              </a:spcBef>
              <a:buFont typeface="Wingdings 2"/>
              <a:buChar char=""/>
              <a:defRPr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Transdermal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estradiol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25µgm PLUS oral MPA (2.5mg)</a:t>
            </a:r>
          </a:p>
          <a:p>
            <a:pPr marL="274320" indent="-274320">
              <a:spcBef>
                <a:spcPts val="472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Norethindrone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acetate (5 mg) PLUS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etidronate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274320" indent="-274320">
              <a:spcBef>
                <a:spcPts val="472"/>
              </a:spcBef>
              <a:buClr>
                <a:schemeClr val="accent3"/>
              </a:buClr>
              <a:buFont typeface="Monotype Sorts" charset="2"/>
              <a:buChar char=""/>
              <a:defRPr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Tibilone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(2.5mg/day)</a:t>
            </a:r>
          </a:p>
          <a:p>
            <a:pPr marL="274320" indent="-274320">
              <a:spcBef>
                <a:spcPts val="472"/>
              </a:spcBef>
              <a:buClr>
                <a:schemeClr val="accent3"/>
              </a:buClr>
              <a:buNone/>
              <a:defRPr/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2400" b="1" i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1000mg/day of elemental calcium </a:t>
            </a:r>
          </a:p>
        </p:txBody>
      </p:sp>
    </p:spTree>
    <p:extLst>
      <p:ext uri="{BB962C8B-B14F-4D97-AF65-F5344CB8AC3E}">
        <p14:creationId xmlns:p14="http://schemas.microsoft.com/office/powerpoint/2010/main" val="15030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2565" r="9881" b="34012"/>
          <a:stretch/>
        </p:blipFill>
        <p:spPr>
          <a:xfrm>
            <a:off x="1752600" y="1"/>
            <a:ext cx="7696200" cy="2439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797" y="2565990"/>
            <a:ext cx="744820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Prospective cohort study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age women who underwent conservative laparoscopic surgery for ovarian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endometrioma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of follow up : 1 month after last GnRH injection, took GnRH for 6 cycles. 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back therapy started along with 1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dose of GnRH analogue 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86402"/>
              </p:ext>
            </p:extLst>
          </p:nvPr>
        </p:nvGraphicFramePr>
        <p:xfrm>
          <a:off x="1580059" y="4578261"/>
          <a:ext cx="5830734" cy="166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2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5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Drug (dose/d)</a:t>
                      </a:r>
                    </a:p>
                  </a:txBody>
                  <a:tcPr marL="68598" marR="68598" marT="34299" marB="3429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No. of subjects</a:t>
                      </a:r>
                      <a:r>
                        <a:rPr lang="en-US" sz="1400" baseline="0" smtClean="0"/>
                        <a:t> </a:t>
                      </a:r>
                      <a:endParaRPr lang="en-US" sz="1400"/>
                    </a:p>
                  </a:txBody>
                  <a:tcPr marL="68598" marR="68598" marT="34299" marB="34299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r>
                        <a:rPr lang="en-US" sz="1400" smtClean="0"/>
                        <a:t>Estradiol</a:t>
                      </a:r>
                      <a:r>
                        <a:rPr lang="en-US" sz="1400" baseline="0" smtClean="0"/>
                        <a:t> valerate(1mg)</a:t>
                      </a:r>
                      <a:endParaRPr lang="en-US" sz="140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16</a:t>
                      </a:r>
                      <a:endParaRPr lang="en-US" sz="140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r>
                        <a:rPr lang="en-US" sz="1400" smtClean="0"/>
                        <a:t>Tibolone(2.5mg)</a:t>
                      </a:r>
                      <a:endParaRPr lang="en-US" sz="140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14</a:t>
                      </a:r>
                      <a:endParaRPr lang="en-US" sz="140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Estradiol V.(1mg)</a:t>
                      </a:r>
                      <a:r>
                        <a:rPr lang="en-US" sz="1400" baseline="0" dirty="0" smtClean="0"/>
                        <a:t> + </a:t>
                      </a:r>
                      <a:r>
                        <a:rPr lang="en-US" sz="1400" baseline="0" dirty="0" err="1" smtClean="0"/>
                        <a:t>Drospirenone</a:t>
                      </a:r>
                      <a:r>
                        <a:rPr lang="en-US" sz="1400" baseline="0" dirty="0" smtClean="0"/>
                        <a:t> (2mg)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13</a:t>
                      </a:r>
                      <a:endParaRPr lang="en-US" sz="140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014">
                <a:tc>
                  <a:txBody>
                    <a:bodyPr/>
                    <a:lstStyle/>
                    <a:p>
                      <a:r>
                        <a:rPr lang="en-US" sz="1400" smtClean="0"/>
                        <a:t>Estradiol V.(1mg)</a:t>
                      </a:r>
                      <a:r>
                        <a:rPr lang="en-US" sz="1400" baseline="0" smtClean="0"/>
                        <a:t> + Norethisterone acetate(0.5mg)</a:t>
                      </a:r>
                      <a:endParaRPr lang="en-US" sz="140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410793" y="4530004"/>
            <a:ext cx="3029739" cy="17945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hot flushes significantly reduced in Estradiol +NEE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BMD decreased significantly in all groups  except Estradiol +NEE</a:t>
            </a:r>
          </a:p>
        </p:txBody>
      </p:sp>
    </p:spTree>
    <p:extLst>
      <p:ext uri="{BB962C8B-B14F-4D97-AF65-F5344CB8AC3E}">
        <p14:creationId xmlns:p14="http://schemas.microsoft.com/office/powerpoint/2010/main" val="4289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 Light (Headings)"/>
              </a:rPr>
              <a:t>Pain management- ESHRE 2013</a:t>
            </a:r>
            <a:endParaRPr lang="en-US" b="1" dirty="0">
              <a:latin typeface="Calibri Light (Headings)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008" y="1600201"/>
            <a:ext cx="6899593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7586" y="6481718"/>
            <a:ext cx="5292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ESHRE Endometriosis Guideline Development Group, Sep 2013</a:t>
            </a:r>
          </a:p>
        </p:txBody>
      </p:sp>
    </p:spTree>
    <p:extLst>
      <p:ext uri="{BB962C8B-B14F-4D97-AF65-F5344CB8AC3E}">
        <p14:creationId xmlns:p14="http://schemas.microsoft.com/office/powerpoint/2010/main" val="39484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685800"/>
            <a:ext cx="7467599" cy="204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895601"/>
            <a:ext cx="7924800" cy="363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7586" y="6481718"/>
            <a:ext cx="5292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ESHRE Endometriosis Guideline Development Group, Sep 2013</a:t>
            </a:r>
          </a:p>
        </p:txBody>
      </p:sp>
    </p:spTree>
    <p:extLst>
      <p:ext uri="{BB962C8B-B14F-4D97-AF65-F5344CB8AC3E}">
        <p14:creationId xmlns:p14="http://schemas.microsoft.com/office/powerpoint/2010/main" val="34683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270032"/>
            <a:ext cx="6799525" cy="2149568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981200" y="1752600"/>
            <a:ext cx="822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ESHRE Endometriosis Guideline Development Group, Sep 2013</a:t>
            </a:r>
          </a:p>
        </p:txBody>
      </p:sp>
    </p:spTree>
    <p:extLst>
      <p:ext uri="{BB962C8B-B14F-4D97-AF65-F5344CB8AC3E}">
        <p14:creationId xmlns:p14="http://schemas.microsoft.com/office/powerpoint/2010/main" val="2300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 (Headings)"/>
              </a:rPr>
              <a:t>Post-operative medical treatment-ESHRE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2" y="2691914"/>
            <a:ext cx="6934199" cy="157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2" y="1219200"/>
            <a:ext cx="7086599" cy="150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3994966"/>
            <a:ext cx="7011619" cy="2486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7586" y="6481718"/>
            <a:ext cx="5292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ESHRE Endometriosis Guideline Development Group, Sep 2013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3733800"/>
            <a:ext cx="44196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6934200" y="57912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4800600"/>
            <a:ext cx="44196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5029200"/>
            <a:ext cx="55626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5334000"/>
            <a:ext cx="51816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5638800"/>
            <a:ext cx="51816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5943600"/>
            <a:ext cx="44196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1"/>
          <p:cNvSpPr txBox="1">
            <a:spLocks/>
          </p:cNvSpPr>
          <p:nvPr/>
        </p:nvSpPr>
        <p:spPr>
          <a:xfrm>
            <a:off x="1692794" y="104054"/>
            <a:ext cx="7088135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4617B"/>
                </a:solidFill>
                <a:uFill>
                  <a:solidFill>
                    <a:srgbClr val="04617B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chemeClr val="tx1"/>
                </a:solidFill>
                <a:uFillTx/>
                <a:latin typeface="Calibri Light (Headings)"/>
              </a:rPr>
              <a:t>Aromatase </a:t>
            </a:r>
            <a:r>
              <a:rPr lang="en-US" sz="4400" b="1" dirty="0" smtClean="0">
                <a:solidFill>
                  <a:schemeClr val="tx1"/>
                </a:solidFill>
                <a:uFillTx/>
                <a:latin typeface="Calibri Light (Headings)"/>
              </a:rPr>
              <a:t>Inhibitors</a:t>
            </a:r>
            <a:endParaRPr lang="en-US" sz="4400" b="1" dirty="0">
              <a:solidFill>
                <a:schemeClr val="tx1"/>
              </a:solidFill>
              <a:uFillTx/>
              <a:latin typeface="Calibri Light (Headings)"/>
            </a:endParaRPr>
          </a:p>
        </p:txBody>
      </p:sp>
      <p:sp>
        <p:nvSpPr>
          <p:cNvPr id="5" name="Shape 232"/>
          <p:cNvSpPr txBox="1">
            <a:spLocks/>
          </p:cNvSpPr>
          <p:nvPr/>
        </p:nvSpPr>
        <p:spPr>
          <a:xfrm>
            <a:off x="2099848" y="1106961"/>
            <a:ext cx="7994650" cy="1698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u="sng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Rationale of Therapy:</a:t>
            </a:r>
          </a:p>
          <a:p>
            <a:pPr marL="239712" indent="-246062">
              <a:spcBef>
                <a:spcPts val="9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Aromatase P450 </a:t>
            </a:r>
            <a:endParaRPr lang="en-US" sz="2400" dirty="0">
              <a:solidFill>
                <a:srgbClr val="000000"/>
              </a:solidFill>
              <a:uFill>
                <a:solidFill/>
              </a:uFill>
              <a:latin typeface="+mj-lt"/>
            </a:endParaRPr>
          </a:p>
          <a:p>
            <a:pPr marL="514350" lvl="1" indent="-246062">
              <a:spcBef>
                <a:spcPts val="900"/>
              </a:spcBef>
              <a:buClr>
                <a:srgbClr val="009DD9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 biosynthesis</a:t>
            </a:r>
          </a:p>
          <a:p>
            <a:pPr marL="514350" lvl="1" indent="-246062">
              <a:lnSpc>
                <a:spcPct val="120000"/>
              </a:lnSpc>
              <a:spcBef>
                <a:spcPts val="900"/>
              </a:spcBef>
              <a:buClr>
                <a:srgbClr val="009DD9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Conversion of </a:t>
            </a:r>
            <a:r>
              <a:rPr lang="en-US" sz="20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androstenedione</a:t>
            </a: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and  T4 to </a:t>
            </a:r>
            <a:r>
              <a:rPr lang="en-US" sz="20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estrone</a:t>
            </a: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and estradiol.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9848" y="2811240"/>
            <a:ext cx="7994650" cy="1601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400" indent="-285750">
              <a:lnSpc>
                <a:spcPct val="90000"/>
              </a:lnSpc>
              <a:spcBef>
                <a:spcPts val="900"/>
              </a:spcBef>
              <a:buClr>
                <a:srgbClr val="0F6FC6"/>
              </a:buClr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Normal endometrium - no  aromatase activity</a:t>
            </a:r>
          </a:p>
          <a:p>
            <a:pPr marL="279400" indent="-285750">
              <a:lnSpc>
                <a:spcPct val="90000"/>
              </a:lnSpc>
              <a:spcBef>
                <a:spcPts val="900"/>
              </a:spcBef>
              <a:buClr>
                <a:srgbClr val="0F6FC6"/>
              </a:buClr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Endometriotic</a:t>
            </a: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tissue - high levels of aromatase </a:t>
            </a:r>
          </a:p>
          <a:p>
            <a:pPr marL="279400" indent="-285750">
              <a:lnSpc>
                <a:spcPct val="90000"/>
              </a:lnSpc>
              <a:spcBef>
                <a:spcPts val="900"/>
              </a:spcBef>
              <a:buClr>
                <a:srgbClr val="0F6FC6"/>
              </a:buClr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AI  decrease local estrogen synthesis </a:t>
            </a:r>
          </a:p>
          <a:p>
            <a:pPr marL="279400" indent="-285750">
              <a:lnSpc>
                <a:spcPct val="90000"/>
              </a:lnSpc>
              <a:spcBef>
                <a:spcPts val="900"/>
              </a:spcBef>
              <a:buClr>
                <a:srgbClr val="0F6FC6"/>
              </a:buClr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Inhibit growth of </a:t>
            </a:r>
            <a:r>
              <a:rPr lang="en-US" sz="20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endometriotic</a:t>
            </a: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implants</a:t>
            </a:r>
            <a:r>
              <a:rPr lang="en-US" sz="24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983151" y="6262711"/>
            <a:ext cx="211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j-lt"/>
              </a:rPr>
              <a:t>(Ferrero et al., 2011)</a:t>
            </a:r>
          </a:p>
        </p:txBody>
      </p:sp>
      <p:sp>
        <p:nvSpPr>
          <p:cNvPr id="8" name="Shape 235"/>
          <p:cNvSpPr txBox="1">
            <a:spLocks/>
          </p:cNvSpPr>
          <p:nvPr/>
        </p:nvSpPr>
        <p:spPr>
          <a:xfrm>
            <a:off x="2820915" y="4504146"/>
            <a:ext cx="6264205" cy="1572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5255"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u="sng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Drugs</a:t>
            </a:r>
          </a:p>
          <a:p>
            <a:pPr marL="233314" indent="-243601" defTabSz="905255"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Letrozole</a:t>
            </a:r>
            <a:r>
              <a:rPr lang="en-US" sz="24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(2.5 mg/day),</a:t>
            </a:r>
          </a:p>
          <a:p>
            <a:pPr marL="233314" indent="-243601" defTabSz="905255"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Anastrazole</a:t>
            </a:r>
            <a:r>
              <a:rPr lang="en-US" sz="24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( 1mg/day)</a:t>
            </a:r>
          </a:p>
          <a:p>
            <a:pPr marL="233314" indent="-243601" defTabSz="905255">
              <a:spcBef>
                <a:spcPts val="500"/>
              </a:spcBef>
              <a:buClr>
                <a:srgbClr val="0F6FC6"/>
              </a:buClr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Fadrozole</a:t>
            </a:r>
            <a:r>
              <a:rPr lang="en-US" sz="24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Formestane</a:t>
            </a:r>
            <a:r>
              <a:rPr lang="en-US" sz="24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Exmestane</a:t>
            </a:r>
            <a:endParaRPr lang="en-US" sz="2400" dirty="0">
              <a:solidFill>
                <a:srgbClr val="000000"/>
              </a:solidFill>
              <a:uFill>
                <a:solidFill/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58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ibri Light (Headings)"/>
              </a:rPr>
              <a:t>Clinical Presentation</a:t>
            </a:r>
            <a:endParaRPr lang="en-US" b="1" dirty="0">
              <a:solidFill>
                <a:srgbClr val="7030A0"/>
              </a:solidFill>
              <a:latin typeface="Calibri Light (Headings)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96155" y="1564783"/>
            <a:ext cx="10457645" cy="5334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Asymptomatic</a:t>
            </a:r>
          </a:p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Chronic Pelvic Pain, Dysmenorrhea</a:t>
            </a:r>
          </a:p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Abnormal Uterine Bleeding</a:t>
            </a:r>
          </a:p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Deep Dyspareunia</a:t>
            </a:r>
          </a:p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Misc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Tenesmus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Hematuria, LBP, Hemoptysis</a:t>
            </a:r>
          </a:p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Classic triad-</a:t>
            </a:r>
            <a:r>
              <a:rPr lang="en-US" sz="2000" b="1" dirty="0"/>
              <a:t> dysmenorrhea, dyspareunia and infertility</a:t>
            </a:r>
            <a:endParaRPr lang="en-US" sz="20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Infertility</a:t>
            </a:r>
          </a:p>
          <a:p>
            <a:pPr lvl="1" indent="-342900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20-50%</a:t>
            </a:r>
            <a:r>
              <a:rPr lang="en-US" sz="2000" dirty="0"/>
              <a:t> of infertile diagnosed as endometriosis </a:t>
            </a:r>
            <a:r>
              <a:rPr lang="en-US" sz="2000" i="1" dirty="0"/>
              <a:t>( </a:t>
            </a:r>
            <a:r>
              <a:rPr lang="en-US" sz="2000" i="1" dirty="0" err="1"/>
              <a:t>Macer</a:t>
            </a:r>
            <a:r>
              <a:rPr lang="en-US" sz="2000" i="1" dirty="0"/>
              <a:t> and Taylor. </a:t>
            </a:r>
            <a:r>
              <a:rPr lang="en-US" sz="2000" i="1" dirty="0" err="1"/>
              <a:t>Obs</a:t>
            </a:r>
            <a:r>
              <a:rPr lang="en-US" sz="2000" i="1" dirty="0"/>
              <a:t> </a:t>
            </a:r>
            <a:r>
              <a:rPr lang="en-US" sz="2000" i="1" dirty="0" err="1"/>
              <a:t>Gyn</a:t>
            </a:r>
            <a:r>
              <a:rPr lang="en-US" sz="2000" i="1" dirty="0"/>
              <a:t> </a:t>
            </a:r>
            <a:r>
              <a:rPr lang="en-US" sz="2000" i="1" dirty="0" err="1"/>
              <a:t>Cl</a:t>
            </a:r>
            <a:r>
              <a:rPr lang="en-US" sz="2000" i="1" dirty="0"/>
              <a:t> NA.2012</a:t>
            </a:r>
            <a:r>
              <a:rPr lang="en-US" sz="2000" dirty="0"/>
              <a:t>)</a:t>
            </a:r>
          </a:p>
          <a:p>
            <a:pPr lvl="1" indent="-342900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/>
              <a:t>30-50% with endometriosis are infertile </a:t>
            </a:r>
            <a:r>
              <a:rPr lang="en-US" sz="2000" i="1" dirty="0"/>
              <a:t>(ASRM, 2008</a:t>
            </a:r>
            <a:r>
              <a:rPr lang="en-US" sz="2000" dirty="0"/>
              <a:t>)</a:t>
            </a:r>
          </a:p>
          <a:p>
            <a:pPr lvl="1" indent="-342900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/>
              <a:t>MFR reduced in women with endometriosis (2-10% </a:t>
            </a:r>
            <a:r>
              <a:rPr lang="en-US" sz="2000" dirty="0" err="1"/>
              <a:t>vs</a:t>
            </a:r>
            <a:r>
              <a:rPr lang="en-US" sz="2000" dirty="0"/>
              <a:t> 15-20% in fertile women)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C00000"/>
                </a:solidFill>
              </a:rPr>
              <a:t>Women with endometriosis have pain and infertility at the same time, which complicates the choice of </a:t>
            </a:r>
            <a:r>
              <a:rPr lang="en-US" sz="2000" b="1" dirty="0" smtClean="0">
                <a:solidFill>
                  <a:srgbClr val="C00000"/>
                </a:solidFill>
              </a:rPr>
              <a:t>treatment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02217" y="4108360"/>
            <a:ext cx="1228860" cy="3910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264" r="15925" b="47506"/>
          <a:stretch/>
        </p:blipFill>
        <p:spPr>
          <a:xfrm>
            <a:off x="1903990" y="228600"/>
            <a:ext cx="7468611" cy="2000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4710" r="7591" b="17819"/>
          <a:stretch/>
        </p:blipFill>
        <p:spPr>
          <a:xfrm>
            <a:off x="1768182" y="2514600"/>
            <a:ext cx="8747419" cy="3733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51468" y="3486166"/>
            <a:ext cx="8231744" cy="14862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surgical t/t of endometriosis, AIs combined with GnRH analogue for 6 months reduces  risk of endometriosis recurrence when compared with GnRH analogue alone. 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AIs effectively reduce severity of endometriosis-related pain symptoms</a:t>
            </a:r>
          </a:p>
        </p:txBody>
      </p:sp>
    </p:spTree>
    <p:extLst>
      <p:ext uri="{BB962C8B-B14F-4D97-AF65-F5344CB8AC3E}">
        <p14:creationId xmlns:p14="http://schemas.microsoft.com/office/powerpoint/2010/main" val="7119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2"/>
          <p:cNvSpPr txBox="1">
            <a:spLocks/>
          </p:cNvSpPr>
          <p:nvPr/>
        </p:nvSpPr>
        <p:spPr>
          <a:xfrm>
            <a:off x="1983280" y="212131"/>
            <a:ext cx="775335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4617B"/>
                </a:solidFill>
                <a:uFill>
                  <a:solidFill>
                    <a:srgbClr val="04617B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000000"/>
                </a:solidFill>
                <a:uFillTx/>
                <a:latin typeface="Calibri Light (Headings)"/>
              </a:rPr>
              <a:t>SERMs</a:t>
            </a:r>
          </a:p>
        </p:txBody>
      </p:sp>
      <p:sp>
        <p:nvSpPr>
          <p:cNvPr id="5" name="Shape 243"/>
          <p:cNvSpPr txBox="1">
            <a:spLocks/>
          </p:cNvSpPr>
          <p:nvPr/>
        </p:nvSpPr>
        <p:spPr>
          <a:xfrm>
            <a:off x="1642091" y="1047509"/>
            <a:ext cx="9639991" cy="3970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053" indent="-294053">
              <a:defRPr sz="1800">
                <a:solidFill>
                  <a:srgbClr val="000000"/>
                </a:solidFill>
                <a:uFillTx/>
              </a:defRPr>
            </a:pPr>
            <a:r>
              <a:rPr lang="en-US" sz="3200" u="sng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Selective E Receptor Modulators-SERMs</a:t>
            </a:r>
          </a:p>
          <a:p>
            <a:pPr marL="652096" lvl="1" indent="-252046">
              <a:lnSpc>
                <a:spcPct val="130000"/>
              </a:lnSpc>
              <a:buFont typeface="Wingdings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Non-steroidal that bind to ER-agonist/antagonist</a:t>
            </a:r>
          </a:p>
          <a:p>
            <a:pPr marL="652096" lvl="1" indent="-252046">
              <a:lnSpc>
                <a:spcPct val="130000"/>
              </a:lnSpc>
              <a:buFont typeface="Wingdings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Endometriosis- antagonist activity on </a:t>
            </a:r>
            <a:r>
              <a:rPr lang="en-US" sz="2000" dirty="0" err="1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endometium</a:t>
            </a:r>
            <a:endParaRPr lang="en-US" sz="2000" dirty="0">
              <a:solidFill>
                <a:srgbClr val="000000"/>
              </a:solidFill>
              <a:uFill>
                <a:solidFill/>
              </a:uFill>
              <a:latin typeface="+mj-lt"/>
            </a:endParaRP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                            -agonist on bone</a:t>
            </a:r>
          </a:p>
          <a:p>
            <a:pPr marL="652096" lvl="1" indent="-252046">
              <a:lnSpc>
                <a:spcPct val="130000"/>
              </a:lnSpc>
              <a:buFont typeface="Wingdings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Anti-estrogenic effects by </a:t>
            </a:r>
            <a:r>
              <a:rPr lang="en-US" sz="2000" u="sng" dirty="0">
                <a:solidFill>
                  <a:srgbClr val="FF0000"/>
                </a:solidFill>
                <a:uFill>
                  <a:solidFill/>
                </a:uFill>
                <a:latin typeface="+mj-lt"/>
              </a:rPr>
              <a:t>inhibiting binding of E2 to ER</a:t>
            </a:r>
            <a:r>
              <a:rPr lang="el-GR" sz="2000" u="sng" dirty="0">
                <a:solidFill>
                  <a:srgbClr val="FF0000"/>
                </a:solidFill>
                <a:uFill>
                  <a:solidFill/>
                </a:uFill>
                <a:latin typeface="+mj-lt"/>
              </a:rPr>
              <a:t>α </a:t>
            </a:r>
            <a:r>
              <a:rPr lang="en-US" sz="2000" u="sng" dirty="0">
                <a:solidFill>
                  <a:srgbClr val="FF0000"/>
                </a:solidFill>
                <a:uFill>
                  <a:solidFill/>
                </a:uFill>
                <a:latin typeface="+mj-lt"/>
              </a:rPr>
              <a:t>and ER</a:t>
            </a:r>
            <a:r>
              <a:rPr lang="el-GR" sz="2000" u="sng" dirty="0">
                <a:solidFill>
                  <a:srgbClr val="FF0000"/>
                </a:solidFill>
                <a:uFill>
                  <a:solidFill/>
                </a:uFill>
                <a:latin typeface="+mj-lt"/>
              </a:rPr>
              <a:t>β</a:t>
            </a:r>
            <a:r>
              <a:rPr lang="el-GR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, </a:t>
            </a: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as well as suppressing E2–ER transcriptional activation. </a:t>
            </a:r>
          </a:p>
          <a:p>
            <a:pPr marL="652096" lvl="1" indent="-252046">
              <a:lnSpc>
                <a:spcPct val="130000"/>
              </a:lnSpc>
              <a:buFont typeface="Wingdings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Rat model-↓endometriosis implants without affecting Sr. E2 or ↓ BMD </a:t>
            </a:r>
          </a:p>
          <a:p>
            <a:pPr marL="652096" lvl="1" indent="-252046">
              <a:lnSpc>
                <a:spcPct val="130000"/>
              </a:lnSpc>
              <a:buFont typeface="Wingdings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/>
                </a:uFill>
                <a:latin typeface="+mj-lt"/>
              </a:rPr>
              <a:t>Effects in human clinical studies are not yet known.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2091" y="5359051"/>
            <a:ext cx="963999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+mj-lt"/>
              </a:rPr>
              <a:t>Raloxifene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  (SERM) has been shown not to provide benefit 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  <a:latin typeface="+mj-lt"/>
              </a:rPr>
              <a:t>(Stratton et al., 2008)</a:t>
            </a:r>
          </a:p>
        </p:txBody>
      </p:sp>
    </p:spTree>
    <p:extLst>
      <p:ext uri="{BB962C8B-B14F-4D97-AF65-F5344CB8AC3E}">
        <p14:creationId xmlns:p14="http://schemas.microsoft.com/office/powerpoint/2010/main" val="24253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8"/>
          <p:cNvSpPr txBox="1">
            <a:spLocks/>
          </p:cNvSpPr>
          <p:nvPr/>
        </p:nvSpPr>
        <p:spPr>
          <a:xfrm>
            <a:off x="2790152" y="503240"/>
            <a:ext cx="7753350" cy="78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4617B"/>
                </a:solidFill>
                <a:uFill>
                  <a:solidFill>
                    <a:srgbClr val="04617B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endParaRPr lang="en-US" sz="5000" dirty="0">
              <a:solidFill>
                <a:srgbClr val="000000"/>
              </a:solidFill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 Light (Headings)"/>
              </a:rPr>
              <a:t>Anti-</a:t>
            </a:r>
            <a:r>
              <a:rPr lang="en-US" b="1" dirty="0" err="1">
                <a:solidFill>
                  <a:srgbClr val="000000"/>
                </a:solidFill>
                <a:latin typeface="Calibri Light (Headings)"/>
              </a:rPr>
              <a:t>Progestins</a:t>
            </a:r>
            <a:endParaRPr lang="en-US" b="1" dirty="0">
              <a:latin typeface="Calibri Light (Headings)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7232" y="16533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Mifepristone</a:t>
            </a:r>
          </a:p>
          <a:p>
            <a:r>
              <a:rPr lang="en-US" dirty="0" smtClean="0"/>
              <a:t>Inhibits ovulation</a:t>
            </a:r>
          </a:p>
          <a:p>
            <a:r>
              <a:rPr lang="en-US" dirty="0" smtClean="0"/>
              <a:t>Inhibitory effects on endometrial cells</a:t>
            </a:r>
          </a:p>
          <a:p>
            <a:r>
              <a:rPr lang="en-US" dirty="0" smtClean="0"/>
              <a:t>Only observational studies</a:t>
            </a:r>
          </a:p>
          <a:p>
            <a:r>
              <a:rPr lang="en-US" dirty="0" smtClean="0"/>
              <a:t>Not accepted in clinical practice as yet</a:t>
            </a:r>
          </a:p>
          <a:p>
            <a:r>
              <a:rPr lang="en-US" dirty="0" smtClean="0"/>
              <a:t>Dosage</a:t>
            </a:r>
          </a:p>
          <a:p>
            <a:pPr lvl="1"/>
            <a:r>
              <a:rPr lang="en-US" dirty="0" smtClean="0"/>
              <a:t>50-100 mg- </a:t>
            </a:r>
            <a:r>
              <a:rPr lang="en-US" dirty="0">
                <a:solidFill>
                  <a:srgbClr val="000000"/>
                </a:solidFill>
                <a:uFill>
                  <a:solidFill/>
                </a:uFill>
              </a:rPr>
              <a:t>↓pain, ↓lesions (55%) </a:t>
            </a:r>
            <a:endParaRPr lang="en-US" dirty="0" smtClean="0"/>
          </a:p>
          <a:p>
            <a:pPr lvl="1"/>
            <a:r>
              <a:rPr lang="en-US" dirty="0" smtClean="0"/>
              <a:t>5 mg- </a:t>
            </a:r>
            <a:r>
              <a:rPr lang="en-US" dirty="0">
                <a:solidFill>
                  <a:srgbClr val="000000"/>
                </a:solidFill>
                <a:uFill>
                  <a:solidFill/>
                </a:uFill>
              </a:rPr>
              <a:t>↓pain only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t="28204" r="21228" b="43458"/>
          <a:stretch/>
        </p:blipFill>
        <p:spPr>
          <a:xfrm>
            <a:off x="2151624" y="204384"/>
            <a:ext cx="7488600" cy="1966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r="33349" b="90688"/>
          <a:stretch/>
        </p:blipFill>
        <p:spPr>
          <a:xfrm>
            <a:off x="7582287" y="1805001"/>
            <a:ext cx="2458090" cy="652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8" t="58970" r="21970"/>
          <a:stretch/>
        </p:blipFill>
        <p:spPr>
          <a:xfrm>
            <a:off x="2151624" y="2342868"/>
            <a:ext cx="7297652" cy="421033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10000" y="3733800"/>
            <a:ext cx="30869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9400" y="5029200"/>
            <a:ext cx="6688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0462" y="5257800"/>
            <a:ext cx="30869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2200" y="5638800"/>
            <a:ext cx="6688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00" y="5410200"/>
            <a:ext cx="18292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4308" y="6248400"/>
            <a:ext cx="6688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1" y="365126"/>
            <a:ext cx="781640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 Light (Headings)"/>
              </a:rPr>
              <a:t>SPRMs –current status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92624" y="1825625"/>
            <a:ext cx="987014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Pain relief without hypo-estrogenic effects</a:t>
            </a:r>
          </a:p>
          <a:p>
            <a:r>
              <a:rPr lang="en-US" dirty="0">
                <a:solidFill>
                  <a:prstClr val="black"/>
                </a:solidFill>
              </a:rPr>
              <a:t>Mifepristone- 50mg/d; 5 mg/d</a:t>
            </a:r>
          </a:p>
          <a:p>
            <a:r>
              <a:rPr lang="en-US" dirty="0" err="1">
                <a:solidFill>
                  <a:prstClr val="black"/>
                </a:solidFill>
              </a:rPr>
              <a:t>Asoprisnil</a:t>
            </a:r>
            <a:r>
              <a:rPr lang="en-US" dirty="0">
                <a:solidFill>
                  <a:prstClr val="black"/>
                </a:solidFill>
              </a:rPr>
              <a:t>- 5, 10,25 mg/d X 12 weeks  on trial </a:t>
            </a:r>
          </a:p>
          <a:p>
            <a:r>
              <a:rPr lang="en-US" dirty="0">
                <a:solidFill>
                  <a:prstClr val="black"/>
                </a:solidFill>
              </a:rPr>
              <a:t>PAEC (progesterone receptor modulators associated endometrial changes)- endometrial hyperplasia / </a:t>
            </a:r>
            <a:r>
              <a:rPr lang="en-US" dirty="0" err="1">
                <a:solidFill>
                  <a:prstClr val="black"/>
                </a:solidFill>
              </a:rPr>
              <a:t>atypia</a:t>
            </a:r>
            <a:r>
              <a:rPr lang="en-US" dirty="0">
                <a:solidFill>
                  <a:prstClr val="black"/>
                </a:solidFill>
              </a:rPr>
              <a:t>                </a:t>
            </a:r>
            <a:r>
              <a:rPr lang="en-US" sz="1800" i="1" dirty="0">
                <a:solidFill>
                  <a:prstClr val="black"/>
                </a:solidFill>
              </a:rPr>
              <a:t>(</a:t>
            </a:r>
            <a:r>
              <a:rPr lang="en-US" sz="1800" i="1" dirty="0" err="1">
                <a:solidFill>
                  <a:prstClr val="black"/>
                </a:solidFill>
              </a:rPr>
              <a:t>Bediaway</a:t>
            </a:r>
            <a:r>
              <a:rPr lang="en-US" sz="1800" i="1" dirty="0">
                <a:solidFill>
                  <a:prstClr val="black"/>
                </a:solidFill>
              </a:rPr>
              <a:t> et al , 2017)</a:t>
            </a:r>
            <a:endParaRPr lang="en-US" i="1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No strong evidence on practicing as yet</a:t>
            </a:r>
          </a:p>
          <a:p>
            <a:r>
              <a:rPr lang="en-US" dirty="0">
                <a:solidFill>
                  <a:prstClr val="black"/>
                </a:solidFill>
              </a:rPr>
              <a:t> Hold promise for future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26141" y="264458"/>
            <a:ext cx="1000909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Calibri Light (Headings)"/>
              </a:rPr>
              <a:t>Treatment of infertility in endometriosis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057400" y="2087564"/>
            <a:ext cx="8229600" cy="4389437"/>
          </a:xfrm>
        </p:spPr>
        <p:txBody>
          <a:bodyPr/>
          <a:lstStyle/>
          <a:p>
            <a:pPr>
              <a:spcBef>
                <a:spcPts val="1025"/>
              </a:spcBef>
            </a:pPr>
            <a:r>
              <a:rPr lang="en-US" dirty="0" smtClean="0"/>
              <a:t>Medical </a:t>
            </a:r>
          </a:p>
          <a:p>
            <a:pPr lvl="1">
              <a:spcBef>
                <a:spcPts val="1025"/>
              </a:spcBef>
              <a:buFont typeface="Arial" pitchFamily="34" charset="0"/>
              <a:buChar char="•"/>
            </a:pPr>
            <a:r>
              <a:rPr lang="en-US" dirty="0" smtClean="0"/>
              <a:t>Hormone therapy</a:t>
            </a:r>
          </a:p>
          <a:p>
            <a:pPr>
              <a:spcBef>
                <a:spcPts val="1025"/>
              </a:spcBef>
            </a:pPr>
            <a:r>
              <a:rPr lang="en-US" dirty="0" smtClean="0"/>
              <a:t>Surgery</a:t>
            </a:r>
          </a:p>
          <a:p>
            <a:pPr>
              <a:spcBef>
                <a:spcPts val="1025"/>
              </a:spcBef>
            </a:pPr>
            <a:r>
              <a:rPr lang="en-US" dirty="0" smtClean="0"/>
              <a:t>Medically assisted reproduction (MAR)</a:t>
            </a:r>
          </a:p>
          <a:p>
            <a:pPr lvl="1">
              <a:spcBef>
                <a:spcPts val="1025"/>
              </a:spcBef>
              <a:buFont typeface="Arial" pitchFamily="34" charset="0"/>
              <a:buChar char="•"/>
            </a:pPr>
            <a:r>
              <a:rPr lang="en-US" dirty="0" smtClean="0"/>
              <a:t>SO + IUI</a:t>
            </a:r>
          </a:p>
          <a:p>
            <a:pPr lvl="1">
              <a:spcBef>
                <a:spcPts val="1025"/>
              </a:spcBef>
              <a:buFont typeface="Arial" pitchFamily="34" charset="0"/>
              <a:buChar char="•"/>
            </a:pPr>
            <a:r>
              <a:rPr lang="en-US" dirty="0" smtClean="0"/>
              <a:t>IVF/ICSI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7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1154" y="2460812"/>
            <a:ext cx="730175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u="sng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10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4418" y="6428604"/>
            <a:ext cx="9146583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200" i="1" dirty="0" err="1"/>
              <a:t>Schrager</a:t>
            </a:r>
            <a:r>
              <a:rPr lang="en-US" sz="1200" i="1" dirty="0"/>
              <a:t> S, et al. Am </a:t>
            </a:r>
            <a:r>
              <a:rPr lang="en-US" sz="1200" i="1" dirty="0" err="1"/>
              <a:t>Fam</a:t>
            </a:r>
            <a:r>
              <a:rPr lang="en-US" sz="1200" i="1" dirty="0"/>
              <a:t> Physician. 2013;87(2):107-113</a:t>
            </a:r>
            <a:r>
              <a:rPr lang="en-US" sz="12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44" y="402435"/>
            <a:ext cx="8229600" cy="954088"/>
          </a:xfrm>
        </p:spPr>
        <p:txBody>
          <a:bodyPr/>
          <a:lstStyle/>
          <a:p>
            <a:r>
              <a:rPr lang="en-IN" dirty="0" smtClean="0">
                <a:latin typeface="Calibri Light (Headings)"/>
              </a:rPr>
              <a:t>Endometriosis: Risk factors</a:t>
            </a:r>
            <a:endParaRPr lang="en-IN" dirty="0">
              <a:latin typeface="Calibri Light (Headings)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244" y="1376369"/>
            <a:ext cx="8538519" cy="4406052"/>
          </a:xfrm>
        </p:spPr>
        <p:txBody>
          <a:bodyPr>
            <a:noAutofit/>
          </a:bodyPr>
          <a:lstStyle/>
          <a:p>
            <a:r>
              <a:rPr lang="en-IN" sz="2400" dirty="0"/>
              <a:t>High estrogen exposure</a:t>
            </a:r>
          </a:p>
          <a:p>
            <a:pPr lvl="1"/>
            <a:r>
              <a:rPr lang="en-IN" sz="1800" dirty="0"/>
              <a:t>Early menarche</a:t>
            </a:r>
          </a:p>
          <a:p>
            <a:pPr lvl="1"/>
            <a:r>
              <a:rPr lang="en-IN" sz="1800" dirty="0"/>
              <a:t>Late menopause</a:t>
            </a:r>
          </a:p>
          <a:p>
            <a:pPr lvl="1"/>
            <a:r>
              <a:rPr lang="en-IN" sz="1800" dirty="0" err="1">
                <a:solidFill>
                  <a:srgbClr val="FF0000"/>
                </a:solidFill>
              </a:rPr>
              <a:t>Nulliparity</a:t>
            </a:r>
            <a:endParaRPr lang="en-IN" sz="1800" dirty="0">
              <a:solidFill>
                <a:srgbClr val="FF0000"/>
              </a:solidFill>
            </a:endParaRPr>
          </a:p>
          <a:p>
            <a:pPr lvl="1"/>
            <a:r>
              <a:rPr lang="en-IN" sz="1800" dirty="0"/>
              <a:t>Shorter lactation intervals</a:t>
            </a:r>
          </a:p>
          <a:p>
            <a:r>
              <a:rPr lang="en-IN" sz="2400" dirty="0"/>
              <a:t>Genetic predisposition</a:t>
            </a:r>
          </a:p>
          <a:p>
            <a:pPr lvl="1"/>
            <a:r>
              <a:rPr lang="en-IN" sz="1800" dirty="0">
                <a:solidFill>
                  <a:srgbClr val="FF0000"/>
                </a:solidFill>
              </a:rPr>
              <a:t>1</a:t>
            </a:r>
            <a:r>
              <a:rPr lang="en-IN" sz="1800" baseline="30000" dirty="0">
                <a:solidFill>
                  <a:srgbClr val="FF0000"/>
                </a:solidFill>
              </a:rPr>
              <a:t>st</a:t>
            </a:r>
            <a:r>
              <a:rPr lang="en-IN" sz="1800" dirty="0">
                <a:solidFill>
                  <a:srgbClr val="FF0000"/>
                </a:solidFill>
              </a:rPr>
              <a:t> degree relative with endometriosis</a:t>
            </a:r>
          </a:p>
          <a:p>
            <a:pPr lvl="1"/>
            <a:r>
              <a:rPr lang="en-IN" sz="1800" dirty="0" err="1">
                <a:solidFill>
                  <a:srgbClr val="FF0000"/>
                </a:solidFill>
              </a:rPr>
              <a:t>Mullerian</a:t>
            </a:r>
            <a:r>
              <a:rPr lang="en-IN" sz="1800" dirty="0">
                <a:solidFill>
                  <a:srgbClr val="FF0000"/>
                </a:solidFill>
              </a:rPr>
              <a:t> anomalies</a:t>
            </a:r>
          </a:p>
          <a:p>
            <a:pPr lvl="1"/>
            <a:r>
              <a:rPr lang="en-IN" sz="1800" dirty="0"/>
              <a:t>White race (compared to black race)</a:t>
            </a:r>
          </a:p>
          <a:p>
            <a:r>
              <a:rPr lang="en-IN" sz="2400" dirty="0"/>
              <a:t>High risk of retrograde menstruation</a:t>
            </a:r>
          </a:p>
          <a:p>
            <a:pPr lvl="1"/>
            <a:r>
              <a:rPr lang="en-IN" sz="1800" dirty="0"/>
              <a:t>Prolonged menstruation (&gt; 5 days)</a:t>
            </a:r>
          </a:p>
          <a:p>
            <a:pPr lvl="1"/>
            <a:r>
              <a:rPr lang="en-IN" sz="1800" dirty="0"/>
              <a:t>Shorter menstrual cycles (&lt; 28 days)</a:t>
            </a:r>
          </a:p>
        </p:txBody>
      </p:sp>
      <p:sp>
        <p:nvSpPr>
          <p:cNvPr id="5" name="AutoShape 2" descr="Image result for mother and daughter Indian"/>
          <p:cNvSpPr>
            <a:spLocks noChangeAspect="1" noChangeArrowheads="1"/>
          </p:cNvSpPr>
          <p:nvPr/>
        </p:nvSpPr>
        <p:spPr bwMode="auto">
          <a:xfrm>
            <a:off x="1679575" y="4222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AutoShape 4" descr="Image result for mother and daughter Indian"/>
          <p:cNvSpPr>
            <a:spLocks noChangeAspect="1" noChangeArrowheads="1"/>
          </p:cNvSpPr>
          <p:nvPr/>
        </p:nvSpPr>
        <p:spPr bwMode="auto">
          <a:xfrm>
            <a:off x="1831975" y="574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genetic fa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5933">
            <a:off x="8091598" y="1953020"/>
            <a:ext cx="5410168" cy="2774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17995"/>
            <a:ext cx="11277600" cy="1025006"/>
          </a:xfrm>
        </p:spPr>
        <p:txBody>
          <a:bodyPr/>
          <a:lstStyle/>
          <a:p>
            <a:r>
              <a:rPr lang="en-US" b="1" dirty="0">
                <a:latin typeface="Calibri Light (Headings)"/>
              </a:rPr>
              <a:t>Endometriosis- classification of lesions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62719" y="1488318"/>
            <a:ext cx="6492025" cy="5059362"/>
          </a:xfrm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en-US" sz="2800" dirty="0"/>
              <a:t>Superficial</a:t>
            </a:r>
          </a:p>
          <a:p>
            <a:pPr lvl="1">
              <a:spcBef>
                <a:spcPts val="475"/>
              </a:spcBef>
            </a:pPr>
            <a:r>
              <a:rPr lang="en-US" sz="2400" dirty="0"/>
              <a:t>Implants (Peritoneum, ovarian surface)</a:t>
            </a:r>
          </a:p>
          <a:p>
            <a:pPr lvl="1">
              <a:spcBef>
                <a:spcPts val="475"/>
              </a:spcBef>
            </a:pPr>
            <a:r>
              <a:rPr lang="en-US" sz="2400" dirty="0"/>
              <a:t>Adhesions</a:t>
            </a:r>
          </a:p>
          <a:p>
            <a:pPr>
              <a:spcBef>
                <a:spcPts val="475"/>
              </a:spcBef>
            </a:pPr>
            <a:r>
              <a:rPr lang="en-US" sz="2600" dirty="0"/>
              <a:t>Ovarian </a:t>
            </a:r>
            <a:r>
              <a:rPr lang="en-US" sz="2600" dirty="0" err="1"/>
              <a:t>endometriomas</a:t>
            </a:r>
            <a:endParaRPr lang="en-US" sz="2600" dirty="0"/>
          </a:p>
          <a:p>
            <a:pPr>
              <a:spcBef>
                <a:spcPts val="475"/>
              </a:spcBef>
            </a:pPr>
            <a:r>
              <a:rPr lang="en-US" sz="2600" dirty="0"/>
              <a:t>Deep infiltrating endometriosis (DIE)-&gt;5 mm in depth</a:t>
            </a:r>
          </a:p>
          <a:p>
            <a:pPr lvl="1">
              <a:spcBef>
                <a:spcPts val="475"/>
              </a:spcBef>
            </a:pPr>
            <a:r>
              <a:rPr lang="en-US" sz="2000" dirty="0" err="1"/>
              <a:t>Rectovaginal</a:t>
            </a:r>
            <a:r>
              <a:rPr lang="en-US" sz="2000" dirty="0"/>
              <a:t> septum</a:t>
            </a:r>
          </a:p>
          <a:p>
            <a:pPr lvl="1">
              <a:spcBef>
                <a:spcPts val="475"/>
              </a:spcBef>
            </a:pPr>
            <a:r>
              <a:rPr lang="en-US" sz="2000" dirty="0" err="1"/>
              <a:t>Rectosigmoid</a:t>
            </a:r>
            <a:endParaRPr lang="en-US" sz="2000" dirty="0"/>
          </a:p>
          <a:p>
            <a:pPr lvl="1">
              <a:spcBef>
                <a:spcPts val="475"/>
              </a:spcBef>
            </a:pPr>
            <a:r>
              <a:rPr lang="en-US" sz="2000" dirty="0" err="1"/>
              <a:t>Uterosacral</a:t>
            </a:r>
            <a:endParaRPr lang="en-US" sz="2000" dirty="0"/>
          </a:p>
          <a:p>
            <a:pPr lvl="1">
              <a:spcBef>
                <a:spcPts val="475"/>
              </a:spcBef>
            </a:pPr>
            <a:r>
              <a:rPr lang="en-US" sz="2000" dirty="0"/>
              <a:t>Rectum </a:t>
            </a:r>
          </a:p>
          <a:p>
            <a:pPr lvl="1">
              <a:spcBef>
                <a:spcPts val="475"/>
              </a:spcBef>
            </a:pPr>
            <a:r>
              <a:rPr lang="en-US" sz="2000" dirty="0"/>
              <a:t>Bladder</a:t>
            </a:r>
          </a:p>
          <a:p>
            <a:pPr lvl="1">
              <a:spcBef>
                <a:spcPts val="475"/>
              </a:spcBef>
            </a:pPr>
            <a:r>
              <a:rPr lang="en-US" sz="2000" dirty="0"/>
              <a:t>vagina</a:t>
            </a:r>
            <a:endParaRPr lang="en-US" sz="2400" dirty="0"/>
          </a:p>
          <a:p>
            <a:pPr>
              <a:spcBef>
                <a:spcPts val="475"/>
              </a:spcBef>
            </a:pPr>
            <a:r>
              <a:rPr lang="en-US" sz="2600" dirty="0" err="1"/>
              <a:t>Adenomyosis</a:t>
            </a:r>
            <a:endParaRPr lang="en-US" sz="2600" dirty="0"/>
          </a:p>
        </p:txBody>
      </p:sp>
      <p:pic>
        <p:nvPicPr>
          <p:cNvPr id="21" name="Picture 2" descr="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44" y="1143001"/>
            <a:ext cx="2736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8445344" y="1659257"/>
            <a:ext cx="2590800" cy="2403769"/>
            <a:chOff x="1136650" y="1257300"/>
            <a:chExt cx="2901950" cy="2559658"/>
          </a:xfrm>
        </p:grpSpPr>
        <p:pic>
          <p:nvPicPr>
            <p:cNvPr id="6" name="Picture 2" descr="D:\AIIMS MC-1\current\Neena-Scan\IMG_00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" t="5302" r="4561" b="15152"/>
            <a:stretch>
              <a:fillRect/>
            </a:stretch>
          </p:blipFill>
          <p:spPr bwMode="auto">
            <a:xfrm>
              <a:off x="1136650" y="1257300"/>
              <a:ext cx="290195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1447800" y="3390900"/>
              <a:ext cx="2534557" cy="42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Peritoneal implants</a:t>
              </a: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737288" y="3276601"/>
            <a:ext cx="2878230" cy="2175618"/>
            <a:chOff x="514000" y="4060825"/>
            <a:chExt cx="3212622" cy="2777806"/>
          </a:xfrm>
        </p:grpSpPr>
        <p:pic>
          <p:nvPicPr>
            <p:cNvPr id="9" name="Picture 2" descr="D:\AIIMS MC-1\current\Neena-Scan\IMG_000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" t="6667" r="5777" b="17778"/>
            <a:stretch>
              <a:fillRect/>
            </a:stretch>
          </p:blipFill>
          <p:spPr bwMode="auto">
            <a:xfrm>
              <a:off x="514000" y="4060825"/>
              <a:ext cx="2991201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742600" y="6327775"/>
              <a:ext cx="2984022" cy="51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Ovarian endometrioma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8369145" y="4302059"/>
            <a:ext cx="3501408" cy="2445677"/>
            <a:chOff x="4423480" y="4019550"/>
            <a:chExt cx="4151168" cy="2733138"/>
          </a:xfrm>
        </p:grpSpPr>
        <p:pic>
          <p:nvPicPr>
            <p:cNvPr id="12" name="Picture 2" descr="D:\AIIMS MC-1\current\Neena-Scan\IMG_00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" t="6667" r="5641" b="14444"/>
            <a:stretch>
              <a:fillRect/>
            </a:stretch>
          </p:blipFill>
          <p:spPr bwMode="auto">
            <a:xfrm>
              <a:off x="5412352" y="4019550"/>
              <a:ext cx="312204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4423480" y="6305550"/>
              <a:ext cx="4151168" cy="44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prstClr val="black"/>
                  </a:solidFill>
                  <a:latin typeface="Calibri" pitchFamily="34" charset="0"/>
                </a:rPr>
                <a:t>Deep infiltrating endometriosis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6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64205"/>
              </p:ext>
            </p:extLst>
          </p:nvPr>
        </p:nvGraphicFramePr>
        <p:xfrm>
          <a:off x="1700010" y="974039"/>
          <a:ext cx="9501389" cy="5639879"/>
        </p:xfrm>
        <a:graphic>
          <a:graphicData uri="http://schemas.openxmlformats.org/drawingml/2006/table">
            <a:tbl>
              <a:tblPr/>
              <a:tblGrid>
                <a:gridCol w="4891456"/>
                <a:gridCol w="4609933"/>
              </a:tblGrid>
              <a:tr h="364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Ovulatory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 dysfunction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Interference with implantation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Abnormal folliculogenesis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Endometrial dysfunction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 Anovulation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Luteal phase defect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</a:tr>
              <a:tr h="337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Luteinised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unruptured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 follicle syndrome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Immunological alterations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Mechanical factors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 Decreased sperm survival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Anatomical distortion of tubes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 Altered immunity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Altered tubal motility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Interference with ovum pick up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Peritubal adhesions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Peritoneal factors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Interference with coital function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Intraperitoneal inflammation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Dyspareunia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</a:tr>
              <a:tr h="380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Local production of prostaglandins / Cytokines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Sperm inactivation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B4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Phagocytosis  by macrophages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9"/>
                    </a:solidFill>
                  </a:tcPr>
                </a:tc>
              </a:tr>
              <a:tr h="331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Helvetica" charset="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Helvetica" charset="0"/>
                          <a:cs typeface="Arial" pitchFamily="34" charset="0"/>
                          <a:sym typeface="Helvetica" charset="0"/>
                        </a:rPr>
                        <a:t>Inactivation by antibodies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1" marR="45721" marT="45725" marB="45725" horzOverflow="overflow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F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7030A0"/>
                </a:solidFill>
              </a:rPr>
              <a:t>Causes of Infertility in Endometriosis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3149</Words>
  <Application>Microsoft Office PowerPoint</Application>
  <PresentationFormat>Widescreen</PresentationFormat>
  <Paragraphs>745</Paragraphs>
  <Slides>66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3" baseType="lpstr">
      <vt:lpstr>ＭＳ Ｐゴシック</vt:lpstr>
      <vt:lpstr>ＭＳ Ｐゴシック</vt:lpstr>
      <vt:lpstr>Arial</vt:lpstr>
      <vt:lpstr>Calibri</vt:lpstr>
      <vt:lpstr>Calibri Light</vt:lpstr>
      <vt:lpstr>Calibri Light (Headings)</vt:lpstr>
      <vt:lpstr>Comic Sans MS</vt:lpstr>
      <vt:lpstr>Constantia</vt:lpstr>
      <vt:lpstr>Helvetica</vt:lpstr>
      <vt:lpstr>Monotype Sorts</vt:lpstr>
      <vt:lpstr>Osaka</vt:lpstr>
      <vt:lpstr>Symbol</vt:lpstr>
      <vt:lpstr>Times</vt:lpstr>
      <vt:lpstr>Times New Roman</vt:lpstr>
      <vt:lpstr>Wingdings</vt:lpstr>
      <vt:lpstr>Wingdings 2</vt:lpstr>
      <vt:lpstr>Office Theme</vt:lpstr>
      <vt:lpstr>PowerPoint Presentation</vt:lpstr>
      <vt:lpstr>Introduction</vt:lpstr>
      <vt:lpstr>Endometriosis Facts</vt:lpstr>
      <vt:lpstr>Endometriosis Facts</vt:lpstr>
      <vt:lpstr>PowerPoint Presentation</vt:lpstr>
      <vt:lpstr>Clinical Presentation</vt:lpstr>
      <vt:lpstr>Endometriosis: Risk factors</vt:lpstr>
      <vt:lpstr>Endometriosis- classification of lesions</vt:lpstr>
      <vt:lpstr>PowerPoint Presentation</vt:lpstr>
      <vt:lpstr>Diagnosis</vt:lpstr>
      <vt:lpstr>Imaging-TVS-ENDOMETRIOMA</vt:lpstr>
      <vt:lpstr>USG &amp; ENDOMETRIOSIS</vt:lpstr>
      <vt:lpstr>Imaging endometriosis-TVS</vt:lpstr>
      <vt:lpstr>Trans-rectal US (TRS)</vt:lpstr>
      <vt:lpstr> MRI-ENDOMETRIOSIS </vt:lpstr>
      <vt:lpstr>Imaging modalities </vt:lpstr>
      <vt:lpstr>Imaging guidelines-ESHRE</vt:lpstr>
      <vt:lpstr>Laparoscopy - visual inspection</vt:lpstr>
      <vt:lpstr>Scoring Endometriosis</vt:lpstr>
      <vt:lpstr>Scoring in rASRM (1997) </vt:lpstr>
      <vt:lpstr>Revised ASRM (scoring)</vt:lpstr>
      <vt:lpstr>Why treat endometriosis?</vt:lpstr>
      <vt:lpstr>Endometriosis: Treatment goals </vt:lpstr>
      <vt:lpstr>Dilemmas at treatment</vt:lpstr>
      <vt:lpstr>Treatment Objective</vt:lpstr>
      <vt:lpstr>Management of Pain </vt:lpstr>
      <vt:lpstr>Analgesics</vt:lpstr>
      <vt:lpstr>Treating pain </vt:lpstr>
      <vt:lpstr>Hormonal therapy for pain</vt:lpstr>
      <vt:lpstr>FIRST LINE AGENTS</vt:lpstr>
      <vt:lpstr>SECOND LINE AGENTS</vt:lpstr>
      <vt:lpstr>Oral contraceptive pills</vt:lpstr>
      <vt:lpstr>OC for pain </vt:lpstr>
      <vt:lpstr>OCP for pain relief</vt:lpstr>
      <vt:lpstr>Standard Vs low dose OC</vt:lpstr>
      <vt:lpstr>Low dose OC</vt:lpstr>
      <vt:lpstr>PowerPoint Presentation</vt:lpstr>
      <vt:lpstr>Continuous Vs Cyclical OC</vt:lpstr>
      <vt:lpstr>Progesterone</vt:lpstr>
      <vt:lpstr>Progestins</vt:lpstr>
      <vt:lpstr>PowerPoint Presentation</vt:lpstr>
      <vt:lpstr>LNG- IUS</vt:lpstr>
      <vt:lpstr>PowerPoint Presentation</vt:lpstr>
      <vt:lpstr>Dienogest </vt:lpstr>
      <vt:lpstr>Dienogest: Unique chemistry</vt:lpstr>
      <vt:lpstr>PowerPoint Presentation</vt:lpstr>
      <vt:lpstr>PowerPoint Presentation</vt:lpstr>
      <vt:lpstr>PowerPoint Presentation</vt:lpstr>
      <vt:lpstr>Dinogest Therapy during early stages of recurrence of endoemtrioma</vt:lpstr>
      <vt:lpstr>GnRH Agonist</vt:lpstr>
      <vt:lpstr>PowerPoint Presentation</vt:lpstr>
      <vt:lpstr>GnRH Agonist &amp; Endometriosis</vt:lpstr>
      <vt:lpstr>Add –Back Therapy</vt:lpstr>
      <vt:lpstr>PowerPoint Presentation</vt:lpstr>
      <vt:lpstr>Pain management- ESHRE 2013</vt:lpstr>
      <vt:lpstr>PowerPoint Presentation</vt:lpstr>
      <vt:lpstr>PowerPoint Presentation</vt:lpstr>
      <vt:lpstr>Post-operative medical treatment-ESHRE</vt:lpstr>
      <vt:lpstr>PowerPoint Presentation</vt:lpstr>
      <vt:lpstr>PowerPoint Presentation</vt:lpstr>
      <vt:lpstr>PowerPoint Presentation</vt:lpstr>
      <vt:lpstr>Anti-Progestins</vt:lpstr>
      <vt:lpstr>PowerPoint Presentation</vt:lpstr>
      <vt:lpstr>PowerPoint Presentation</vt:lpstr>
      <vt:lpstr>Treatment of infertility in endometriosis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Akter</dc:creator>
  <cp:lastModifiedBy>Farzana Akter</cp:lastModifiedBy>
  <cp:revision>20</cp:revision>
  <dcterms:created xsi:type="dcterms:W3CDTF">2020-01-01T17:13:43Z</dcterms:created>
  <dcterms:modified xsi:type="dcterms:W3CDTF">2020-12-07T09:33:36Z</dcterms:modified>
</cp:coreProperties>
</file>